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9" r:id="rId2"/>
    <p:sldId id="533" r:id="rId3"/>
    <p:sldId id="345" r:id="rId4"/>
    <p:sldId id="541" r:id="rId5"/>
    <p:sldId id="542" r:id="rId6"/>
    <p:sldId id="544" r:id="rId7"/>
    <p:sldId id="546" r:id="rId8"/>
    <p:sldId id="545" r:id="rId9"/>
    <p:sldId id="266" r:id="rId10"/>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30" autoAdjust="0"/>
  </p:normalViewPr>
  <p:slideViewPr>
    <p:cSldViewPr snapToGrid="0">
      <p:cViewPr varScale="1">
        <p:scale>
          <a:sx n="45" d="100"/>
          <a:sy n="45" d="100"/>
        </p:scale>
        <p:origin x="1428"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5/11/2022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ED2563-4647-41FC-A959-131F53042689}"/>
              </a:ext>
            </a:extLst>
          </p:cNvPr>
          <p:cNvSpPr>
            <a:spLocks noGrp="1" noChangeArrowheads="1"/>
          </p:cNvSpPr>
          <p:nvPr>
            <p:ph type="sldNum" sz="quarter" idx="5"/>
          </p:nvPr>
        </p:nvSpPr>
        <p:spPr>
          <a:ln/>
        </p:spPr>
        <p:txBody>
          <a:bodyPr/>
          <a:lstStyle/>
          <a:p>
            <a:fld id="{3FD95C25-EF6F-42E5-85CB-7EAC6655436A}" type="slidenum">
              <a:rPr lang="en-US" altLang="en-US"/>
              <a:pPr/>
              <a:t>2</a:t>
            </a:fld>
            <a:endParaRPr lang="en-US" altLang="en-US"/>
          </a:p>
        </p:txBody>
      </p:sp>
      <p:sp>
        <p:nvSpPr>
          <p:cNvPr id="178178" name="Rectangle 2">
            <a:extLst>
              <a:ext uri="{FF2B5EF4-FFF2-40B4-BE49-F238E27FC236}">
                <a16:creationId xmlns:a16="http://schemas.microsoft.com/office/drawing/2014/main" id="{A20FF819-6429-45F7-9824-6A30D9BB47C8}"/>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148A268A-6EC1-4615-9A63-9C14434B6BD7}"/>
              </a:ext>
            </a:extLst>
          </p:cNvPr>
          <p:cNvSpPr>
            <a:spLocks noGrp="1" noChangeArrowheads="1"/>
          </p:cNvSpPr>
          <p:nvPr>
            <p:ph type="body" idx="1"/>
          </p:nvPr>
        </p:nvSpPr>
        <p:spPr/>
        <p:txBody>
          <a:bodyPr/>
          <a:lstStyle/>
          <a:p>
            <a:endParaRPr lang="en-US" altLang="en-US"/>
          </a:p>
          <a:p>
            <a:endParaRPr lang="en-US" altLang="en-US"/>
          </a:p>
        </p:txBody>
      </p:sp>
    </p:spTree>
    <p:extLst>
      <p:ext uri="{BB962C8B-B14F-4D97-AF65-F5344CB8AC3E}">
        <p14:creationId xmlns:p14="http://schemas.microsoft.com/office/powerpoint/2010/main" val="178604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3</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1 Corinthians 2:13  </a:t>
            </a:r>
            <a:r>
              <a:rPr lang="en-US" altLang="en-US" dirty="0"/>
              <a:t>These things we also speak, not in words which man's wisdom teaches but which the Holy Spirit teaches, comparing spiritual things with spiritual.</a:t>
            </a:r>
          </a:p>
          <a:p>
            <a:r>
              <a:rPr lang="en-US" altLang="en-US" b="1" dirty="0"/>
              <a:t>John 6:11  </a:t>
            </a:r>
            <a:r>
              <a:rPr lang="en-US" altLang="en-US" dirty="0"/>
              <a:t>And Jesus took the loaves, and when He had given thanks He distributed them to the disciples, and the disciples to those sitting down; and likewise of the fish, as much as they wanted.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4</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mn-cs"/>
              </a:rPr>
              <a:t>“Godliness” is found 9 times in 1 Timothy but only 7 other times in the whole New Testament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1Ti_2:2  for kings and all who are in authority, that we may lead a quiet and peaceable life in all godliness and reverence.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1Ti_2:10  but, which is proper for women professing godliness, with good 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1Ti_3:16  And without controversy great is the mystery of godliness: God was manifested in the flesh, Justified in the Spirit, Seen by angels, Preached among the Gentiles, Believed on in the world, Received up in glory.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1Ti_4:7  But reject profane and old wives' fables, and exercise yourself toward godliness.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1Ti_4:8  For bodily exercise profits a little, but godliness is profitable for all things, having promise of the life that now is and of that which is to 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1Ti_6:3  If anyone teaches otherwise and does not consent to wholesome words, even the words of our Lord Jesus Christ, and to the doctrine which accords with godliness,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1Ti_6:5  useless wranglings of men of corrupt minds and destitute of the truth, who suppose that godliness is a means of gain. From such withdraw yourself.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1Ti_6:6  Now godliness with contentment is great 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1Ti_6:11  But you, O man of God, flee these things and pursue righteousness, godliness, faith, love, patience, gentleness.</a:t>
            </a:r>
          </a:p>
          <a:p>
            <a:endParaRPr lang="en-US" altLang="en-US" b="0" dirty="0"/>
          </a:p>
          <a:p>
            <a:endParaRPr lang="en-US" altLang="en-US" b="0" dirty="0"/>
          </a:p>
          <a:p>
            <a:endParaRPr lang="en-US" altLang="en-US" b="0" dirty="0"/>
          </a:p>
          <a:p>
            <a:r>
              <a:rPr lang="en-US" altLang="en-US" b="0" dirty="0"/>
              <a:t>While God no longer gives miraculous gifts today (1 Corinthians 13:8), are there some gifts He still does give? (Romans 12:6-8)</a:t>
            </a:r>
          </a:p>
          <a:p>
            <a:r>
              <a:rPr lang="en-US" altLang="en-US" b="0" dirty="0"/>
              <a:t>What is our responsibility with respect to the gifts God has given us? </a:t>
            </a:r>
          </a:p>
          <a:p>
            <a:r>
              <a:rPr lang="en-US" altLang="en-US" b="1" dirty="0"/>
              <a:t>Romans 12:6-8 </a:t>
            </a:r>
            <a:r>
              <a:rPr lang="en-US" altLang="en-US" b="0" dirty="0"/>
              <a:t>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a:p>
            <a:r>
              <a:rPr lang="en-US" altLang="en-US" b="1" dirty="0"/>
              <a:t>1 Peter 4:10-11 </a:t>
            </a:r>
            <a:r>
              <a:rPr lang="en-US" altLang="en-US" b="0" dirty="0"/>
              <a:t>As each one has received a gift, minister it to one another, as good stewards of the manifold grace of God.  11  If anyone speaks, let him speak as the oracles of God. If anyone ministers, let him do it as with the ability which God supplies, that in all things God may be glorified through Jesus Christ, to whom belong the glory and the dominion forever and ever. Amen.</a:t>
            </a:r>
          </a:p>
        </p:txBody>
      </p:sp>
    </p:spTree>
    <p:extLst>
      <p:ext uri="{BB962C8B-B14F-4D97-AF65-F5344CB8AC3E}">
        <p14:creationId xmlns:p14="http://schemas.microsoft.com/office/powerpoint/2010/main" val="320780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5</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Mark 7:11-13  </a:t>
            </a:r>
            <a:r>
              <a:rPr lang="en-US" altLang="en-US" b="0" dirty="0"/>
              <a:t>But you say, 'If a man says to his father or mother, "Whatever profit you might have received from me is Corban"—' (that is, a gift to God),  12  then you no longer let him do anything for his father or his mother,  13  making the word of God of no effect through your tradition which you have handed down. And many such things you do."</a:t>
            </a:r>
          </a:p>
        </p:txBody>
      </p:sp>
    </p:spTree>
    <p:extLst>
      <p:ext uri="{BB962C8B-B14F-4D97-AF65-F5344CB8AC3E}">
        <p14:creationId xmlns:p14="http://schemas.microsoft.com/office/powerpoint/2010/main" val="417740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6</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“These things” </a:t>
            </a:r>
            <a:r>
              <a:rPr lang="en-US" altLang="en-US" b="0" dirty="0"/>
              <a:t>may only be the instructions regarding the treatment of elders, or may include the treatment of widows, etc.</a:t>
            </a:r>
          </a:p>
          <a:p>
            <a:r>
              <a:rPr lang="en-US" altLang="en-US" b="0" dirty="0"/>
              <a:t>The laying on of hands often indicated approval and blessing, as well as the appointment to some office of work (see Mark 10:16; Acts 6:6; 13:3).</a:t>
            </a:r>
          </a:p>
        </p:txBody>
      </p:sp>
    </p:spTree>
    <p:extLst>
      <p:ext uri="{BB962C8B-B14F-4D97-AF65-F5344CB8AC3E}">
        <p14:creationId xmlns:p14="http://schemas.microsoft.com/office/powerpoint/2010/main" val="377711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7</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Proverbs 15:32-33  </a:t>
            </a:r>
            <a:r>
              <a:rPr lang="en-US" altLang="en-US" b="0" dirty="0"/>
              <a:t>He who disdains instruction despises his own soul, But he who heeds rebuke gets understanding.  33  The fear of the LORD is the instruction of wisdom, And before honor is humility.</a:t>
            </a:r>
          </a:p>
          <a:p>
            <a:r>
              <a:rPr lang="en-US" altLang="en-US" b="1" dirty="0"/>
              <a:t>2 Peter 2:3  </a:t>
            </a:r>
            <a:r>
              <a:rPr lang="en-US" altLang="en-US" b="0" dirty="0"/>
              <a:t>By covetousness they will exploit you with deceptive words</a:t>
            </a:r>
          </a:p>
          <a:p>
            <a:r>
              <a:rPr lang="en-US" altLang="en-US" b="1" dirty="0"/>
              <a:t>Romans 16:17-18  </a:t>
            </a:r>
            <a:r>
              <a:rPr lang="en-US" altLang="en-US" b="0" dirty="0"/>
              <a:t>Now I urge you, brethren, note those who cause divisions and offenses, contrary to the doctrine which you learned, and avoid them.  18  For those who are such do not serve our Lord Jesus Christ, but their own belly, and by smooth words and flattering speech deceive the hearts of the simple.</a:t>
            </a:r>
          </a:p>
          <a:p>
            <a:r>
              <a:rPr lang="en-US" altLang="en-US" b="1" dirty="0"/>
              <a:t>Titus 3:10-11  </a:t>
            </a:r>
            <a:r>
              <a:rPr lang="en-US" altLang="en-US" b="0" dirty="0"/>
              <a:t>Reject a divisive man after the first and second admonition,  11  knowing that such a person is warped and sinning, being self-condemned.</a:t>
            </a:r>
          </a:p>
        </p:txBody>
      </p:sp>
    </p:spTree>
    <p:extLst>
      <p:ext uri="{BB962C8B-B14F-4D97-AF65-F5344CB8AC3E}">
        <p14:creationId xmlns:p14="http://schemas.microsoft.com/office/powerpoint/2010/main" val="287049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8</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John 18:37  </a:t>
            </a:r>
            <a:r>
              <a:rPr lang="en-US" altLang="en-US" b="0" dirty="0"/>
              <a:t>Pilate therefore said to Him, "Are You a king then?" Jesus answered, "You say rightly that I am a king. For this cause I was born, and for this cause I have come into the world, that I should bear witness to the truth. Everyone who is of the truth hears My voice.“</a:t>
            </a:r>
          </a:p>
          <a:p>
            <a:r>
              <a:rPr lang="en-US" altLang="en-US" b="1" dirty="0"/>
              <a:t>Matthew 6:19-20  </a:t>
            </a:r>
            <a:r>
              <a:rPr lang="en-US" altLang="en-US" b="0" dirty="0"/>
              <a:t>"Do not lay up for yourselves treasures on earth, where moth and rust destroy and where thieves break in and steal;  20  but lay up for yourselves treasures in heaven, where neither moth nor rust destroys and where thieves do not break in and steal.</a:t>
            </a:r>
          </a:p>
          <a:p>
            <a:endParaRPr lang="en-US" altLang="en-US" b="0" dirty="0"/>
          </a:p>
        </p:txBody>
      </p:sp>
    </p:spTree>
    <p:extLst>
      <p:ext uri="{BB962C8B-B14F-4D97-AF65-F5344CB8AC3E}">
        <p14:creationId xmlns:p14="http://schemas.microsoft.com/office/powerpoint/2010/main" val="77200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45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5/11/2022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5/11/2022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17</a:t>
            </a:r>
          </a:p>
          <a:p>
            <a:r>
              <a:rPr lang="en-US" sz="3200" dirty="0">
                <a:solidFill>
                  <a:schemeClr val="bg1"/>
                </a:solidFill>
                <a:effectLst>
                  <a:glow rad="228600">
                    <a:schemeClr val="accent1">
                      <a:lumMod val="50000"/>
                      <a:alpha val="40000"/>
                    </a:schemeClr>
                  </a:glow>
                </a:effectLst>
              </a:rPr>
              <a:t>Lesson 3: First Timothy 4-6</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EFD42D2-255A-4214-AC76-C2545C71B244}"/>
              </a:ext>
            </a:extLst>
          </p:cNvPr>
          <p:cNvSpPr>
            <a:spLocks noGrp="1" noChangeArrowheads="1"/>
          </p:cNvSpPr>
          <p:nvPr>
            <p:ph type="title"/>
          </p:nvPr>
        </p:nvSpPr>
        <p:spPr>
          <a:xfrm>
            <a:off x="557213" y="228599"/>
            <a:ext cx="9882187" cy="1042987"/>
          </a:xfrm>
        </p:spPr>
        <p:txBody>
          <a:bodyPr>
            <a:normAutofit/>
          </a:bodyPr>
          <a:lstStyle/>
          <a:p>
            <a:pPr>
              <a:lnSpc>
                <a:spcPct val="80000"/>
              </a:lnSpc>
            </a:pPr>
            <a:r>
              <a:rPr lang="en-US" altLang="en-US" sz="4000" b="1" dirty="0">
                <a:solidFill>
                  <a:schemeClr val="bg1"/>
                </a:solidFill>
              </a:rPr>
              <a:t>Outline of 1 Timothy</a:t>
            </a:r>
            <a:endParaRPr lang="en-US" altLang="en-US" sz="3200" b="1" dirty="0">
              <a:solidFill>
                <a:schemeClr val="bg1"/>
              </a:solidFill>
            </a:endParaRPr>
          </a:p>
        </p:txBody>
      </p:sp>
      <p:sp>
        <p:nvSpPr>
          <p:cNvPr id="177155" name="Rectangle 3">
            <a:extLst>
              <a:ext uri="{FF2B5EF4-FFF2-40B4-BE49-F238E27FC236}">
                <a16:creationId xmlns:a16="http://schemas.microsoft.com/office/drawing/2014/main" id="{77423D5A-5A50-4776-938F-C4F6EB64D0AE}"/>
              </a:ext>
            </a:extLst>
          </p:cNvPr>
          <p:cNvSpPr>
            <a:spLocks noGrp="1" noChangeArrowheads="1"/>
          </p:cNvSpPr>
          <p:nvPr>
            <p:ph type="body" idx="1"/>
          </p:nvPr>
        </p:nvSpPr>
        <p:spPr>
          <a:xfrm>
            <a:off x="557213" y="1271587"/>
            <a:ext cx="11530012" cy="5867400"/>
          </a:xfrm>
        </p:spPr>
        <p:txBody>
          <a:bodyPr/>
          <a:lstStyle/>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One </a:t>
            </a:r>
            <a:r>
              <a:rPr lang="en-US" altLang="en-US" sz="3200" b="1" dirty="0">
                <a:solidFill>
                  <a:schemeClr val="bg1"/>
                </a:solidFill>
              </a:rPr>
              <a:t>– Timothy is to wage the good warfare.</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Two </a:t>
            </a:r>
            <a:r>
              <a:rPr lang="en-US" altLang="en-US" sz="3200" b="1" dirty="0">
                <a:solidFill>
                  <a:schemeClr val="bg1"/>
                </a:solidFill>
              </a:rPr>
              <a:t>– Expectations for the public behavior of believers.</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Three </a:t>
            </a:r>
            <a:r>
              <a:rPr lang="en-US" altLang="en-US" sz="3200" b="1" dirty="0">
                <a:solidFill>
                  <a:schemeClr val="bg1"/>
                </a:solidFill>
              </a:rPr>
              <a:t>– Qualifications of elders and deacons</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Four </a:t>
            </a:r>
            <a:r>
              <a:rPr lang="en-US" altLang="en-US" sz="3200" b="1" dirty="0">
                <a:solidFill>
                  <a:schemeClr val="bg1"/>
                </a:solidFill>
              </a:rPr>
              <a:t>– Guarding against departing from the faith:  Saving others and himself from false teaching.</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Five </a:t>
            </a:r>
            <a:r>
              <a:rPr lang="en-US" altLang="en-US" sz="3200" b="1" dirty="0">
                <a:solidFill>
                  <a:schemeClr val="bg1"/>
                </a:solidFill>
              </a:rPr>
              <a:t>– Dealing with the Family of God: Differences in age, gender,  economic status and spirituality.</a:t>
            </a:r>
          </a:p>
          <a:p>
            <a:pPr marL="231775" indent="-231775">
              <a:spcBef>
                <a:spcPct val="15000"/>
              </a:spcBef>
            </a:pPr>
            <a:r>
              <a:rPr lang="en-US" altLang="en-US" sz="3200" b="1" dirty="0">
                <a:solidFill>
                  <a:schemeClr val="bg1"/>
                </a:solidFill>
                <a:effectLst>
                  <a:glow rad="228600">
                    <a:schemeClr val="accent2">
                      <a:satMod val="175000"/>
                      <a:alpha val="40000"/>
                    </a:schemeClr>
                  </a:glow>
                </a:effectLst>
              </a:rPr>
              <a:t>Chapter Six – </a:t>
            </a:r>
            <a:r>
              <a:rPr lang="en-US" altLang="en-US" sz="3200" b="1" dirty="0">
                <a:solidFill>
                  <a:schemeClr val="bg1"/>
                </a:solidFill>
              </a:rPr>
              <a:t>Focus on the gain of godliness, not material riches.</a:t>
            </a:r>
          </a:p>
          <a:p>
            <a:pPr marL="231775" indent="-231775">
              <a:spcBef>
                <a:spcPct val="15000"/>
              </a:spcBef>
            </a:pPr>
            <a:endParaRPr lang="en-US" altLang="en-US" b="1" dirty="0">
              <a:solidFill>
                <a:schemeClr val="bg1"/>
              </a:solidFill>
            </a:endParaRPr>
          </a:p>
        </p:txBody>
      </p:sp>
    </p:spTree>
    <p:extLst>
      <p:ext uri="{BB962C8B-B14F-4D97-AF65-F5344CB8AC3E}">
        <p14:creationId xmlns:p14="http://schemas.microsoft.com/office/powerpoint/2010/main" val="75113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223964"/>
          </a:xfrm>
        </p:spPr>
        <p:txBody>
          <a:bodyPr>
            <a:normAutofit/>
          </a:bodyPr>
          <a:lstStyle/>
          <a:p>
            <a:pPr>
              <a:lnSpc>
                <a:spcPct val="80000"/>
              </a:lnSpc>
            </a:pPr>
            <a:r>
              <a:rPr lang="en-US" altLang="en-US" sz="4000" b="1" dirty="0">
                <a:solidFill>
                  <a:schemeClr val="bg1"/>
                </a:solidFill>
              </a:rPr>
              <a:t>Guarding Against Departing from the Faith         </a:t>
            </a:r>
            <a:r>
              <a:rPr lang="en-US" altLang="en-US" sz="3600" dirty="0">
                <a:solidFill>
                  <a:schemeClr val="bg1"/>
                </a:solidFill>
              </a:rPr>
              <a:t>(1 Timothy 4)</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5" y="1185862"/>
            <a:ext cx="11601450" cy="5795961"/>
          </a:xfrm>
        </p:spPr>
        <p:txBody>
          <a:bodyPr>
            <a:normAutofit/>
          </a:bodyPr>
          <a:lstStyle/>
          <a:p>
            <a:pPr marL="0" indent="0">
              <a:spcBef>
                <a:spcPts val="300"/>
              </a:spcBef>
              <a:buNone/>
            </a:pPr>
            <a:r>
              <a:rPr lang="en-US" altLang="en-US" sz="3200" b="1" dirty="0">
                <a:solidFill>
                  <a:schemeClr val="bg1"/>
                </a:solidFill>
              </a:rPr>
              <a:t>The Spirit warns that some will depart from the faith (4:1-5). </a:t>
            </a:r>
          </a:p>
          <a:p>
            <a:pPr marL="231775" indent="-231775">
              <a:spcBef>
                <a:spcPts val="300"/>
              </a:spcBef>
            </a:pPr>
            <a:r>
              <a:rPr lang="en-US" altLang="en-US" sz="3000" b="1" i="1" dirty="0">
                <a:solidFill>
                  <a:schemeClr val="accent4">
                    <a:lumMod val="60000"/>
                    <a:lumOff val="40000"/>
                  </a:schemeClr>
                </a:solidFill>
              </a:rPr>
              <a:t>The Spirit speaks “expressly” (cf. 1 Cor. 2:13).</a:t>
            </a:r>
          </a:p>
          <a:p>
            <a:pPr marL="231775" indent="-231775">
              <a:spcBef>
                <a:spcPts val="300"/>
              </a:spcBef>
            </a:pPr>
            <a:r>
              <a:rPr lang="en-US" altLang="en-US" sz="3000" b="1" i="1" dirty="0">
                <a:solidFill>
                  <a:schemeClr val="accent4">
                    <a:lumMod val="60000"/>
                    <a:lumOff val="40000"/>
                  </a:schemeClr>
                </a:solidFill>
              </a:rPr>
              <a:t>He warns that some will depart from the faith.</a:t>
            </a:r>
          </a:p>
          <a:p>
            <a:pPr marL="457200" lvl="1">
              <a:spcBef>
                <a:spcPts val="300"/>
              </a:spcBef>
            </a:pPr>
            <a:r>
              <a:rPr lang="en-US" altLang="en-US" sz="2800" b="1" dirty="0">
                <a:solidFill>
                  <a:schemeClr val="accent6">
                    <a:lumMod val="40000"/>
                    <a:lumOff val="60000"/>
                  </a:schemeClr>
                </a:solidFill>
              </a:rPr>
              <a:t>Giving heed to </a:t>
            </a:r>
            <a:r>
              <a:rPr lang="en-US" altLang="en-US" sz="2800" b="1" dirty="0">
                <a:solidFill>
                  <a:schemeClr val="accent6">
                    <a:lumMod val="40000"/>
                    <a:lumOff val="60000"/>
                  </a:schemeClr>
                </a:solidFill>
                <a:effectLst>
                  <a:glow rad="228600">
                    <a:schemeClr val="accent2">
                      <a:satMod val="175000"/>
                      <a:alpha val="40000"/>
                    </a:schemeClr>
                  </a:glow>
                </a:effectLst>
              </a:rPr>
              <a:t>deceiving spirits </a:t>
            </a:r>
            <a:r>
              <a:rPr lang="en-US" altLang="en-US" sz="2800" b="1" dirty="0">
                <a:solidFill>
                  <a:schemeClr val="accent6">
                    <a:lumMod val="40000"/>
                    <a:lumOff val="60000"/>
                  </a:schemeClr>
                </a:solidFill>
              </a:rPr>
              <a:t>and </a:t>
            </a:r>
            <a:r>
              <a:rPr lang="en-US" altLang="en-US" sz="2800" b="1" dirty="0">
                <a:solidFill>
                  <a:schemeClr val="accent6">
                    <a:lumMod val="40000"/>
                    <a:lumOff val="60000"/>
                  </a:schemeClr>
                </a:solidFill>
                <a:effectLst>
                  <a:glow rad="228600">
                    <a:schemeClr val="accent2">
                      <a:satMod val="175000"/>
                      <a:alpha val="40000"/>
                    </a:schemeClr>
                  </a:glow>
                </a:effectLst>
              </a:rPr>
              <a:t>doctrines of demons</a:t>
            </a:r>
            <a:r>
              <a:rPr lang="en-US" altLang="en-US" sz="2800" b="1" dirty="0">
                <a:solidFill>
                  <a:schemeClr val="accent6">
                    <a:lumMod val="40000"/>
                    <a:lumOff val="60000"/>
                  </a:schemeClr>
                </a:solidFill>
              </a:rPr>
              <a:t>.</a:t>
            </a:r>
          </a:p>
          <a:p>
            <a:pPr marL="457200" lvl="1">
              <a:spcBef>
                <a:spcPts val="300"/>
              </a:spcBef>
            </a:pPr>
            <a:r>
              <a:rPr lang="en-US" altLang="en-US" sz="2800" b="1" dirty="0">
                <a:solidFill>
                  <a:schemeClr val="accent6">
                    <a:lumMod val="40000"/>
                    <a:lumOff val="60000"/>
                  </a:schemeClr>
                </a:solidFill>
              </a:rPr>
              <a:t>Speaking lies in hypocrisy.</a:t>
            </a:r>
          </a:p>
          <a:p>
            <a:pPr marL="457200" lvl="1">
              <a:spcBef>
                <a:spcPts val="300"/>
              </a:spcBef>
            </a:pPr>
            <a:r>
              <a:rPr lang="en-US" altLang="en-US" sz="2800" b="1" dirty="0">
                <a:solidFill>
                  <a:schemeClr val="accent6">
                    <a:lumMod val="40000"/>
                    <a:lumOff val="60000"/>
                  </a:schemeClr>
                </a:solidFill>
              </a:rPr>
              <a:t>Having their conscience seared.  NOTE: Paul had earlier connected having a good conscience and remaining faithful (1 Tim. 1:5, 19; 3:9). </a:t>
            </a:r>
          </a:p>
          <a:p>
            <a:pPr marL="0">
              <a:spcBef>
                <a:spcPts val="300"/>
              </a:spcBef>
            </a:pPr>
            <a:r>
              <a:rPr lang="en-US" altLang="en-US" sz="3000" b="1" i="1" dirty="0">
                <a:solidFill>
                  <a:schemeClr val="accent4">
                    <a:lumMod val="60000"/>
                    <a:lumOff val="40000"/>
                  </a:schemeClr>
                </a:solidFill>
              </a:rPr>
              <a:t>Specific errors would include… </a:t>
            </a:r>
          </a:p>
          <a:p>
            <a:pPr marL="514350" lvl="2" indent="-285750">
              <a:spcBef>
                <a:spcPts val="300"/>
              </a:spcBef>
            </a:pPr>
            <a:r>
              <a:rPr lang="en-US" altLang="en-US" sz="2800" b="1" dirty="0">
                <a:solidFill>
                  <a:schemeClr val="accent6">
                    <a:lumMod val="40000"/>
                    <a:lumOff val="60000"/>
                  </a:schemeClr>
                </a:solidFill>
              </a:rPr>
              <a:t>Forbidding to marry.</a:t>
            </a:r>
          </a:p>
          <a:p>
            <a:pPr marL="514350" lvl="2" indent="-285750">
              <a:spcBef>
                <a:spcPts val="300"/>
              </a:spcBef>
            </a:pPr>
            <a:r>
              <a:rPr lang="en-US" altLang="en-US" sz="2800" b="1" dirty="0">
                <a:solidFill>
                  <a:schemeClr val="accent6">
                    <a:lumMod val="40000"/>
                    <a:lumOff val="60000"/>
                  </a:schemeClr>
                </a:solidFill>
              </a:rPr>
              <a:t>Requiring abstinence </a:t>
            </a:r>
            <a:r>
              <a:rPr lang="en-US" altLang="en-US" sz="3000" b="1" dirty="0">
                <a:solidFill>
                  <a:schemeClr val="accent6">
                    <a:lumMod val="40000"/>
                    <a:lumOff val="60000"/>
                  </a:schemeClr>
                </a:solidFill>
              </a:rPr>
              <a:t>from certain foods which God created to be received with thanksgiving (cf. Acts 10:9-16).</a:t>
            </a:r>
          </a:p>
          <a:p>
            <a:pPr marL="742950" lvl="2" indent="-285750">
              <a:spcBef>
                <a:spcPts val="300"/>
              </a:spcBef>
            </a:pPr>
            <a:r>
              <a:rPr lang="en-US" altLang="en-US" sz="2800" b="1" i="1" dirty="0">
                <a:solidFill>
                  <a:schemeClr val="accent5">
                    <a:lumMod val="40000"/>
                    <a:lumOff val="60000"/>
                  </a:schemeClr>
                </a:solidFill>
              </a:rPr>
              <a:t>Being thankful for our food is important (cf. John 6:11, 23)</a:t>
            </a:r>
            <a:r>
              <a:rPr lang="en-US" altLang="en-US" sz="2600" b="1" i="1" dirty="0">
                <a:solidFill>
                  <a:schemeClr val="accent5">
                    <a:lumMod val="40000"/>
                    <a:lumOff val="60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1000"/>
                                        <p:tgtEl>
                                          <p:spTgt spid="232451">
                                            <p:txEl>
                                              <p:pRg st="1" end="1"/>
                                            </p:txEl>
                                          </p:spTgt>
                                        </p:tgtEl>
                                      </p:cBhvr>
                                    </p:animEffect>
                                    <p:anim calcmode="lin" valueType="num">
                                      <p:cBhvr>
                                        <p:cTn id="13"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2451">
                                            <p:txEl>
                                              <p:pRg st="3" end="3"/>
                                            </p:txEl>
                                          </p:spTgt>
                                        </p:tgtEl>
                                        <p:attrNameLst>
                                          <p:attrName>style.visibility</p:attrName>
                                        </p:attrNameLst>
                                      </p:cBhvr>
                                      <p:to>
                                        <p:strVal val="visible"/>
                                      </p:to>
                                    </p:set>
                                    <p:animEffect transition="in" filter="fade">
                                      <p:cBhvr>
                                        <p:cTn id="26" dur="1000"/>
                                        <p:tgtEl>
                                          <p:spTgt spid="232451">
                                            <p:txEl>
                                              <p:pRg st="3" end="3"/>
                                            </p:txEl>
                                          </p:spTgt>
                                        </p:tgtEl>
                                      </p:cBhvr>
                                    </p:animEffect>
                                    <p:anim calcmode="lin" valueType="num">
                                      <p:cBhvr>
                                        <p:cTn id="27"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2451">
                                            <p:txEl>
                                              <p:pRg st="4" end="4"/>
                                            </p:txEl>
                                          </p:spTgt>
                                        </p:tgtEl>
                                        <p:attrNameLst>
                                          <p:attrName>style.visibility</p:attrName>
                                        </p:attrNameLst>
                                      </p:cBhvr>
                                      <p:to>
                                        <p:strVal val="visible"/>
                                      </p:to>
                                    </p:set>
                                    <p:animEffect transition="in" filter="fade">
                                      <p:cBhvr>
                                        <p:cTn id="33" dur="1000"/>
                                        <p:tgtEl>
                                          <p:spTgt spid="232451">
                                            <p:txEl>
                                              <p:pRg st="4" end="4"/>
                                            </p:txEl>
                                          </p:spTgt>
                                        </p:tgtEl>
                                      </p:cBhvr>
                                    </p:animEffect>
                                    <p:anim calcmode="lin" valueType="num">
                                      <p:cBhvr>
                                        <p:cTn id="34"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2451">
                                            <p:txEl>
                                              <p:pRg st="5" end="5"/>
                                            </p:txEl>
                                          </p:spTgt>
                                        </p:tgtEl>
                                        <p:attrNameLst>
                                          <p:attrName>style.visibility</p:attrName>
                                        </p:attrNameLst>
                                      </p:cBhvr>
                                      <p:to>
                                        <p:strVal val="visible"/>
                                      </p:to>
                                    </p:set>
                                    <p:animEffect transition="in" filter="fade">
                                      <p:cBhvr>
                                        <p:cTn id="40" dur="1000"/>
                                        <p:tgtEl>
                                          <p:spTgt spid="232451">
                                            <p:txEl>
                                              <p:pRg st="5" end="5"/>
                                            </p:txEl>
                                          </p:spTgt>
                                        </p:tgtEl>
                                      </p:cBhvr>
                                    </p:animEffect>
                                    <p:anim calcmode="lin" valueType="num">
                                      <p:cBhvr>
                                        <p:cTn id="41"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2451">
                                            <p:txEl>
                                              <p:pRg st="6" end="6"/>
                                            </p:txEl>
                                          </p:spTgt>
                                        </p:tgtEl>
                                        <p:attrNameLst>
                                          <p:attrName>style.visibility</p:attrName>
                                        </p:attrNameLst>
                                      </p:cBhvr>
                                      <p:to>
                                        <p:strVal val="visible"/>
                                      </p:to>
                                    </p:set>
                                    <p:animEffect transition="in" filter="fade">
                                      <p:cBhvr>
                                        <p:cTn id="47" dur="1000"/>
                                        <p:tgtEl>
                                          <p:spTgt spid="232451">
                                            <p:txEl>
                                              <p:pRg st="6" end="6"/>
                                            </p:txEl>
                                          </p:spTgt>
                                        </p:tgtEl>
                                      </p:cBhvr>
                                    </p:animEffect>
                                    <p:anim calcmode="lin" valueType="num">
                                      <p:cBhvr>
                                        <p:cTn id="48"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32451">
                                            <p:txEl>
                                              <p:pRg st="7" end="7"/>
                                            </p:txEl>
                                          </p:spTgt>
                                        </p:tgtEl>
                                        <p:attrNameLst>
                                          <p:attrName>style.visibility</p:attrName>
                                        </p:attrNameLst>
                                      </p:cBhvr>
                                      <p:to>
                                        <p:strVal val="visible"/>
                                      </p:to>
                                    </p:set>
                                    <p:animEffect transition="in" filter="fade">
                                      <p:cBhvr>
                                        <p:cTn id="54" dur="1000"/>
                                        <p:tgtEl>
                                          <p:spTgt spid="232451">
                                            <p:txEl>
                                              <p:pRg st="7" end="7"/>
                                            </p:txEl>
                                          </p:spTgt>
                                        </p:tgtEl>
                                      </p:cBhvr>
                                    </p:animEffect>
                                    <p:anim calcmode="lin" valueType="num">
                                      <p:cBhvr>
                                        <p:cTn id="55"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32451">
                                            <p:txEl>
                                              <p:pRg st="8" end="8"/>
                                            </p:txEl>
                                          </p:spTgt>
                                        </p:tgtEl>
                                        <p:attrNameLst>
                                          <p:attrName>style.visibility</p:attrName>
                                        </p:attrNameLst>
                                      </p:cBhvr>
                                      <p:to>
                                        <p:strVal val="visible"/>
                                      </p:to>
                                    </p:set>
                                    <p:animEffect transition="in" filter="fade">
                                      <p:cBhvr>
                                        <p:cTn id="61" dur="1000"/>
                                        <p:tgtEl>
                                          <p:spTgt spid="232451">
                                            <p:txEl>
                                              <p:pRg st="8" end="8"/>
                                            </p:txEl>
                                          </p:spTgt>
                                        </p:tgtEl>
                                      </p:cBhvr>
                                    </p:animEffect>
                                    <p:anim calcmode="lin" valueType="num">
                                      <p:cBhvr>
                                        <p:cTn id="62"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32451">
                                            <p:txEl>
                                              <p:pRg st="9" end="9"/>
                                            </p:txEl>
                                          </p:spTgt>
                                        </p:tgtEl>
                                        <p:attrNameLst>
                                          <p:attrName>style.visibility</p:attrName>
                                        </p:attrNameLst>
                                      </p:cBhvr>
                                      <p:to>
                                        <p:strVal val="visible"/>
                                      </p:to>
                                    </p:set>
                                    <p:animEffect transition="in" filter="fade">
                                      <p:cBhvr>
                                        <p:cTn id="68" dur="1000"/>
                                        <p:tgtEl>
                                          <p:spTgt spid="232451">
                                            <p:txEl>
                                              <p:pRg st="9" end="9"/>
                                            </p:txEl>
                                          </p:spTgt>
                                        </p:tgtEl>
                                      </p:cBhvr>
                                    </p:animEffect>
                                    <p:anim calcmode="lin" valueType="num">
                                      <p:cBhvr>
                                        <p:cTn id="69"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324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16718" y="204787"/>
            <a:ext cx="11358563" cy="1223964"/>
          </a:xfrm>
        </p:spPr>
        <p:txBody>
          <a:bodyPr>
            <a:normAutofit/>
          </a:bodyPr>
          <a:lstStyle/>
          <a:p>
            <a:pPr>
              <a:lnSpc>
                <a:spcPct val="80000"/>
              </a:lnSpc>
            </a:pPr>
            <a:r>
              <a:rPr lang="en-US" altLang="en-US" sz="4000" b="1" dirty="0">
                <a:solidFill>
                  <a:schemeClr val="bg1"/>
                </a:solidFill>
              </a:rPr>
              <a:t>Guarding Against Departing from the Faith         </a:t>
            </a:r>
            <a:r>
              <a:rPr lang="en-US" altLang="en-US" sz="3600" dirty="0">
                <a:solidFill>
                  <a:schemeClr val="bg1"/>
                </a:solidFill>
              </a:rPr>
              <a:t>(1 Timothy 4)</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347663" y="1300163"/>
            <a:ext cx="11844337" cy="5795961"/>
          </a:xfrm>
        </p:spPr>
        <p:txBody>
          <a:bodyPr>
            <a:normAutofit/>
          </a:bodyPr>
          <a:lstStyle/>
          <a:p>
            <a:pPr marL="0" indent="0">
              <a:spcBef>
                <a:spcPts val="300"/>
              </a:spcBef>
              <a:buNone/>
            </a:pPr>
            <a:r>
              <a:rPr lang="en-US" altLang="en-US" sz="3200" b="1" dirty="0">
                <a:solidFill>
                  <a:schemeClr val="bg1"/>
                </a:solidFill>
              </a:rPr>
              <a:t>Characteristics of a “good minister” (4:6-16). </a:t>
            </a:r>
          </a:p>
          <a:p>
            <a:pPr marL="285750" indent="-285750">
              <a:spcBef>
                <a:spcPts val="300"/>
              </a:spcBef>
            </a:pPr>
            <a:r>
              <a:rPr lang="en-US" altLang="en-US" sz="3000" b="1" i="1" dirty="0">
                <a:solidFill>
                  <a:schemeClr val="accent4">
                    <a:lumMod val="60000"/>
                    <a:lumOff val="40000"/>
                  </a:schemeClr>
                </a:solidFill>
              </a:rPr>
              <a:t>A good minister will teach and exemplify good doctrine (4:6).</a:t>
            </a:r>
          </a:p>
          <a:p>
            <a:pPr marL="571500" lvl="1" indent="-285750">
              <a:spcBef>
                <a:spcPts val="300"/>
              </a:spcBef>
            </a:pPr>
            <a:r>
              <a:rPr lang="en-US" altLang="en-US" sz="2800" b="1" dirty="0">
                <a:solidFill>
                  <a:schemeClr val="accent6">
                    <a:lumMod val="40000"/>
                    <a:lumOff val="60000"/>
                  </a:schemeClr>
                </a:solidFill>
              </a:rPr>
              <a:t>He will refuse earthly myths or fables as the basis of doctrine (4:7a).</a:t>
            </a:r>
          </a:p>
          <a:p>
            <a:pPr marL="571500" lvl="1" indent="-285750">
              <a:spcBef>
                <a:spcPts val="300"/>
              </a:spcBef>
            </a:pPr>
            <a:r>
              <a:rPr lang="en-US" altLang="en-US" sz="2800" b="1" dirty="0">
                <a:solidFill>
                  <a:schemeClr val="accent6">
                    <a:lumMod val="40000"/>
                    <a:lumOff val="60000"/>
                  </a:schemeClr>
                </a:solidFill>
              </a:rPr>
              <a:t>He will exercise himself to </a:t>
            </a:r>
            <a:r>
              <a:rPr lang="en-US" altLang="en-US" sz="2800" b="1" dirty="0">
                <a:solidFill>
                  <a:schemeClr val="accent6">
                    <a:lumMod val="40000"/>
                    <a:lumOff val="60000"/>
                  </a:schemeClr>
                </a:solidFill>
                <a:effectLst>
                  <a:glow rad="228600">
                    <a:schemeClr val="accent2">
                      <a:satMod val="175000"/>
                      <a:alpha val="40000"/>
                    </a:schemeClr>
                  </a:glow>
                </a:effectLst>
              </a:rPr>
              <a:t>godliness</a:t>
            </a:r>
            <a:r>
              <a:rPr lang="en-US" altLang="en-US" sz="2800" b="1" dirty="0">
                <a:solidFill>
                  <a:schemeClr val="accent6">
                    <a:lumMod val="40000"/>
                    <a:lumOff val="60000"/>
                  </a:schemeClr>
                </a:solidFill>
              </a:rPr>
              <a:t> (4:7b-11</a:t>
            </a:r>
            <a:r>
              <a:rPr lang="en-US" altLang="en-US" sz="2800" b="1" dirty="0">
                <a:solidFill>
                  <a:schemeClr val="accent6">
                    <a:lumMod val="60000"/>
                    <a:lumOff val="40000"/>
                  </a:schemeClr>
                </a:solidFill>
              </a:rPr>
              <a:t>).</a:t>
            </a:r>
          </a:p>
          <a:p>
            <a:pPr marL="800100" lvl="2" indent="-285750">
              <a:spcBef>
                <a:spcPts val="300"/>
              </a:spcBef>
            </a:pPr>
            <a:r>
              <a:rPr lang="en-US" altLang="en-US" sz="2800" b="1" i="1" dirty="0">
                <a:solidFill>
                  <a:schemeClr val="accent5">
                    <a:lumMod val="40000"/>
                    <a:lumOff val="60000"/>
                  </a:schemeClr>
                </a:solidFill>
              </a:rPr>
              <a:t>Godliness promises life now and life to come.</a:t>
            </a:r>
          </a:p>
          <a:p>
            <a:pPr marL="800100" lvl="2" indent="-285750">
              <a:spcBef>
                <a:spcPts val="300"/>
              </a:spcBef>
            </a:pPr>
            <a:r>
              <a:rPr lang="en-US" altLang="en-US" sz="2800" b="1" i="1" dirty="0">
                <a:solidFill>
                  <a:schemeClr val="accent5">
                    <a:lumMod val="40000"/>
                    <a:lumOff val="60000"/>
                  </a:schemeClr>
                </a:solidFill>
              </a:rPr>
              <a:t>This truth should be accepted by all; a minister strives to convey it!</a:t>
            </a:r>
          </a:p>
          <a:p>
            <a:pPr marL="342900" indent="-342900">
              <a:spcBef>
                <a:spcPts val="300"/>
              </a:spcBef>
            </a:pPr>
            <a:r>
              <a:rPr lang="en-US" altLang="en-US" sz="3000" b="1" i="1" dirty="0">
                <a:solidFill>
                  <a:schemeClr val="accent4">
                    <a:lumMod val="60000"/>
                    <a:lumOff val="40000"/>
                  </a:schemeClr>
                </a:solidFill>
              </a:rPr>
              <a:t>Others will not have reason to look down on his youth because he lives an exemplary life of godliness (4:12).</a:t>
            </a:r>
          </a:p>
          <a:p>
            <a:pPr marL="571500" lvl="1" indent="-285750">
              <a:spcBef>
                <a:spcPts val="300"/>
              </a:spcBef>
            </a:pPr>
            <a:r>
              <a:rPr lang="en-US" altLang="en-US" sz="2800" b="1" dirty="0">
                <a:solidFill>
                  <a:schemeClr val="accent6">
                    <a:lumMod val="60000"/>
                    <a:lumOff val="40000"/>
                  </a:schemeClr>
                </a:solidFill>
              </a:rPr>
              <a:t>He focuses himself on reading Scripture and teaching (4:13).</a:t>
            </a:r>
          </a:p>
          <a:p>
            <a:pPr marL="571500" lvl="1" indent="-285750">
              <a:spcBef>
                <a:spcPts val="300"/>
              </a:spcBef>
            </a:pPr>
            <a:r>
              <a:rPr lang="en-US" altLang="en-US" sz="2800" b="1" dirty="0">
                <a:solidFill>
                  <a:schemeClr val="accent6">
                    <a:lumMod val="60000"/>
                    <a:lumOff val="40000"/>
                  </a:schemeClr>
                </a:solidFill>
              </a:rPr>
              <a:t>He uses his gifts and talents to their fullest (4:14).</a:t>
            </a:r>
          </a:p>
          <a:p>
            <a:pPr marL="571500" lvl="1" indent="-285750">
              <a:spcBef>
                <a:spcPts val="300"/>
              </a:spcBef>
            </a:pPr>
            <a:r>
              <a:rPr lang="en-US" altLang="en-US" sz="2800" b="1" dirty="0">
                <a:solidFill>
                  <a:schemeClr val="accent6">
                    <a:lumMod val="60000"/>
                    <a:lumOff val="40000"/>
                  </a:schemeClr>
                </a:solidFill>
              </a:rPr>
              <a:t>He gives himself entirely to his work and all see his progress (4:15).</a:t>
            </a:r>
          </a:p>
          <a:p>
            <a:pPr marL="342900" indent="-342900">
              <a:spcBef>
                <a:spcPts val="300"/>
              </a:spcBef>
            </a:pPr>
            <a:r>
              <a:rPr lang="en-US" altLang="en-US" sz="3000" b="1" i="1" dirty="0">
                <a:solidFill>
                  <a:schemeClr val="accent4">
                    <a:lumMod val="60000"/>
                    <a:lumOff val="40000"/>
                  </a:schemeClr>
                </a:solidFill>
              </a:rPr>
              <a:t>By taking heed to these things, he saves himself and others (4:16).</a:t>
            </a:r>
          </a:p>
        </p:txBody>
      </p:sp>
    </p:spTree>
    <p:extLst>
      <p:ext uri="{BB962C8B-B14F-4D97-AF65-F5344CB8AC3E}">
        <p14:creationId xmlns:p14="http://schemas.microsoft.com/office/powerpoint/2010/main" val="23232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2451">
                                            <p:txEl>
                                              <p:pRg st="3" end="3"/>
                                            </p:txEl>
                                          </p:spTgt>
                                        </p:tgtEl>
                                        <p:attrNameLst>
                                          <p:attrName>style.visibility</p:attrName>
                                        </p:attrNameLst>
                                      </p:cBhvr>
                                      <p:to>
                                        <p:strVal val="visible"/>
                                      </p:to>
                                    </p:set>
                                    <p:animEffect transition="in" filter="fade">
                                      <p:cBhvr>
                                        <p:cTn id="24" dur="1000"/>
                                        <p:tgtEl>
                                          <p:spTgt spid="232451">
                                            <p:txEl>
                                              <p:pRg st="3" end="3"/>
                                            </p:txEl>
                                          </p:spTgt>
                                        </p:tgtEl>
                                      </p:cBhvr>
                                    </p:animEffect>
                                    <p:anim calcmode="lin" valueType="num">
                                      <p:cBhvr>
                                        <p:cTn id="25"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2451">
                                            <p:txEl>
                                              <p:pRg st="4" end="4"/>
                                            </p:txEl>
                                          </p:spTgt>
                                        </p:tgtEl>
                                        <p:attrNameLst>
                                          <p:attrName>style.visibility</p:attrName>
                                        </p:attrNameLst>
                                      </p:cBhvr>
                                      <p:to>
                                        <p:strVal val="visible"/>
                                      </p:to>
                                    </p:set>
                                    <p:animEffect transition="in" filter="fade">
                                      <p:cBhvr>
                                        <p:cTn id="31" dur="1000"/>
                                        <p:tgtEl>
                                          <p:spTgt spid="232451">
                                            <p:txEl>
                                              <p:pRg st="4" end="4"/>
                                            </p:txEl>
                                          </p:spTgt>
                                        </p:tgtEl>
                                      </p:cBhvr>
                                    </p:animEffect>
                                    <p:anim calcmode="lin" valueType="num">
                                      <p:cBhvr>
                                        <p:cTn id="32"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2451">
                                            <p:txEl>
                                              <p:pRg st="5" end="5"/>
                                            </p:txEl>
                                          </p:spTgt>
                                        </p:tgtEl>
                                        <p:attrNameLst>
                                          <p:attrName>style.visibility</p:attrName>
                                        </p:attrNameLst>
                                      </p:cBhvr>
                                      <p:to>
                                        <p:strVal val="visible"/>
                                      </p:to>
                                    </p:set>
                                    <p:animEffect transition="in" filter="fade">
                                      <p:cBhvr>
                                        <p:cTn id="38" dur="1000"/>
                                        <p:tgtEl>
                                          <p:spTgt spid="232451">
                                            <p:txEl>
                                              <p:pRg st="5" end="5"/>
                                            </p:txEl>
                                          </p:spTgt>
                                        </p:tgtEl>
                                      </p:cBhvr>
                                    </p:animEffect>
                                    <p:anim calcmode="lin" valueType="num">
                                      <p:cBhvr>
                                        <p:cTn id="39"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2451">
                                            <p:txEl>
                                              <p:pRg st="6" end="6"/>
                                            </p:txEl>
                                          </p:spTgt>
                                        </p:tgtEl>
                                        <p:attrNameLst>
                                          <p:attrName>style.visibility</p:attrName>
                                        </p:attrNameLst>
                                      </p:cBhvr>
                                      <p:to>
                                        <p:strVal val="visible"/>
                                      </p:to>
                                    </p:set>
                                    <p:animEffect transition="in" filter="fade">
                                      <p:cBhvr>
                                        <p:cTn id="45" dur="1000"/>
                                        <p:tgtEl>
                                          <p:spTgt spid="232451">
                                            <p:txEl>
                                              <p:pRg st="6" end="6"/>
                                            </p:txEl>
                                          </p:spTgt>
                                        </p:tgtEl>
                                      </p:cBhvr>
                                    </p:animEffect>
                                    <p:anim calcmode="lin" valueType="num">
                                      <p:cBhvr>
                                        <p:cTn id="46"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32451">
                                            <p:txEl>
                                              <p:pRg st="7" end="7"/>
                                            </p:txEl>
                                          </p:spTgt>
                                        </p:tgtEl>
                                        <p:attrNameLst>
                                          <p:attrName>style.visibility</p:attrName>
                                        </p:attrNameLst>
                                      </p:cBhvr>
                                      <p:to>
                                        <p:strVal val="visible"/>
                                      </p:to>
                                    </p:set>
                                    <p:animEffect transition="in" filter="fade">
                                      <p:cBhvr>
                                        <p:cTn id="52" dur="1000"/>
                                        <p:tgtEl>
                                          <p:spTgt spid="232451">
                                            <p:txEl>
                                              <p:pRg st="7" end="7"/>
                                            </p:txEl>
                                          </p:spTgt>
                                        </p:tgtEl>
                                      </p:cBhvr>
                                    </p:animEffect>
                                    <p:anim calcmode="lin" valueType="num">
                                      <p:cBhvr>
                                        <p:cTn id="53"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32451">
                                            <p:txEl>
                                              <p:pRg st="8" end="8"/>
                                            </p:txEl>
                                          </p:spTgt>
                                        </p:tgtEl>
                                        <p:attrNameLst>
                                          <p:attrName>style.visibility</p:attrName>
                                        </p:attrNameLst>
                                      </p:cBhvr>
                                      <p:to>
                                        <p:strVal val="visible"/>
                                      </p:to>
                                    </p:set>
                                    <p:animEffect transition="in" filter="fade">
                                      <p:cBhvr>
                                        <p:cTn id="59" dur="1000"/>
                                        <p:tgtEl>
                                          <p:spTgt spid="232451">
                                            <p:txEl>
                                              <p:pRg st="8" end="8"/>
                                            </p:txEl>
                                          </p:spTgt>
                                        </p:tgtEl>
                                      </p:cBhvr>
                                    </p:animEffect>
                                    <p:anim calcmode="lin" valueType="num">
                                      <p:cBhvr>
                                        <p:cTn id="60"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32451">
                                            <p:txEl>
                                              <p:pRg st="9" end="9"/>
                                            </p:txEl>
                                          </p:spTgt>
                                        </p:tgtEl>
                                        <p:attrNameLst>
                                          <p:attrName>style.visibility</p:attrName>
                                        </p:attrNameLst>
                                      </p:cBhvr>
                                      <p:to>
                                        <p:strVal val="visible"/>
                                      </p:to>
                                    </p:set>
                                    <p:animEffect transition="in" filter="fade">
                                      <p:cBhvr>
                                        <p:cTn id="66" dur="1000"/>
                                        <p:tgtEl>
                                          <p:spTgt spid="232451">
                                            <p:txEl>
                                              <p:pRg st="9" end="9"/>
                                            </p:txEl>
                                          </p:spTgt>
                                        </p:tgtEl>
                                      </p:cBhvr>
                                    </p:animEffect>
                                    <p:anim calcmode="lin" valueType="num">
                                      <p:cBhvr>
                                        <p:cTn id="67"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23245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32451">
                                            <p:txEl>
                                              <p:pRg st="10" end="10"/>
                                            </p:txEl>
                                          </p:spTgt>
                                        </p:tgtEl>
                                        <p:attrNameLst>
                                          <p:attrName>style.visibility</p:attrName>
                                        </p:attrNameLst>
                                      </p:cBhvr>
                                      <p:to>
                                        <p:strVal val="visible"/>
                                      </p:to>
                                    </p:set>
                                    <p:animEffect transition="in" filter="fade">
                                      <p:cBhvr>
                                        <p:cTn id="73" dur="1000"/>
                                        <p:tgtEl>
                                          <p:spTgt spid="232451">
                                            <p:txEl>
                                              <p:pRg st="10" end="10"/>
                                            </p:txEl>
                                          </p:spTgt>
                                        </p:tgtEl>
                                      </p:cBhvr>
                                    </p:animEffect>
                                    <p:anim calcmode="lin" valueType="num">
                                      <p:cBhvr>
                                        <p:cTn id="74" dur="1000" fill="hold"/>
                                        <p:tgtEl>
                                          <p:spTgt spid="232451">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23245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223964"/>
          </a:xfrm>
        </p:spPr>
        <p:txBody>
          <a:bodyPr>
            <a:normAutofit/>
          </a:bodyPr>
          <a:lstStyle/>
          <a:p>
            <a:pPr>
              <a:lnSpc>
                <a:spcPct val="80000"/>
              </a:lnSpc>
            </a:pPr>
            <a:r>
              <a:rPr lang="en-US" altLang="en-US" sz="4000" b="1" dirty="0">
                <a:solidFill>
                  <a:schemeClr val="bg1"/>
                </a:solidFill>
              </a:rPr>
              <a:t>Dealing with the Family of God </a:t>
            </a:r>
            <a:r>
              <a:rPr lang="en-US" altLang="en-US" sz="3600" dirty="0">
                <a:solidFill>
                  <a:schemeClr val="bg1"/>
                </a:solidFill>
              </a:rPr>
              <a:t>(1 Timothy 5)</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347663" y="985839"/>
            <a:ext cx="11844337" cy="6472235"/>
          </a:xfrm>
        </p:spPr>
        <p:txBody>
          <a:bodyPr>
            <a:normAutofit/>
          </a:bodyPr>
          <a:lstStyle/>
          <a:p>
            <a:pPr marL="0" indent="0">
              <a:spcBef>
                <a:spcPts val="300"/>
              </a:spcBef>
              <a:buNone/>
            </a:pPr>
            <a:r>
              <a:rPr lang="en-US" altLang="en-US" sz="3200" b="1" dirty="0">
                <a:solidFill>
                  <a:schemeClr val="bg1"/>
                </a:solidFill>
              </a:rPr>
              <a:t>Have appropriate regard for age and gender in God’s family (5:1-2). </a:t>
            </a:r>
          </a:p>
          <a:p>
            <a:pPr marL="0" indent="0">
              <a:spcBef>
                <a:spcPts val="300"/>
              </a:spcBef>
              <a:buNone/>
            </a:pPr>
            <a:r>
              <a:rPr lang="en-US" altLang="en-US" sz="3200" b="1" dirty="0">
                <a:solidFill>
                  <a:schemeClr val="bg1"/>
                </a:solidFill>
              </a:rPr>
              <a:t>Honor widows (5:3-16).</a:t>
            </a:r>
          </a:p>
          <a:p>
            <a:pPr marL="285750" indent="-285750">
              <a:spcBef>
                <a:spcPts val="300"/>
              </a:spcBef>
            </a:pPr>
            <a:r>
              <a:rPr lang="en-US" altLang="en-US" sz="3000" b="1" i="1" dirty="0">
                <a:solidFill>
                  <a:schemeClr val="accent4">
                    <a:lumMod val="60000"/>
                    <a:lumOff val="40000"/>
                  </a:schemeClr>
                </a:solidFill>
              </a:rPr>
              <a:t>Honor widows who are really widows (5:3).</a:t>
            </a:r>
          </a:p>
          <a:p>
            <a:pPr marL="285750" indent="-285750">
              <a:spcBef>
                <a:spcPts val="300"/>
              </a:spcBef>
            </a:pPr>
            <a:r>
              <a:rPr lang="en-US" altLang="en-US" sz="3000" b="1" i="1" dirty="0">
                <a:solidFill>
                  <a:schemeClr val="accent4">
                    <a:lumMod val="60000"/>
                    <a:lumOff val="40000"/>
                  </a:schemeClr>
                </a:solidFill>
              </a:rPr>
              <a:t>Children and grandchildren should be first in caring for widows (5:4).</a:t>
            </a:r>
          </a:p>
          <a:p>
            <a:pPr marL="628650" lvl="1" indent="-285750">
              <a:spcBef>
                <a:spcPts val="300"/>
              </a:spcBef>
            </a:pPr>
            <a:r>
              <a:rPr lang="en-US" altLang="en-US" sz="2800" b="1" dirty="0">
                <a:solidFill>
                  <a:schemeClr val="accent6">
                    <a:lumMod val="40000"/>
                    <a:lumOff val="60000"/>
                  </a:schemeClr>
                </a:solidFill>
              </a:rPr>
              <a:t>Children have an obligation to repay parents for their raising (cf. 5:8).</a:t>
            </a:r>
          </a:p>
          <a:p>
            <a:pPr marL="628650" lvl="1" indent="-285750">
              <a:spcBef>
                <a:spcPts val="300"/>
              </a:spcBef>
            </a:pPr>
            <a:r>
              <a:rPr lang="en-US" altLang="en-US" sz="2800" b="1" dirty="0">
                <a:solidFill>
                  <a:schemeClr val="accent6">
                    <a:lumMod val="40000"/>
                    <a:lumOff val="60000"/>
                  </a:schemeClr>
                </a:solidFill>
              </a:rPr>
              <a:t>This is part of honoring your parents (cf. Mark 7:11-13).</a:t>
            </a:r>
          </a:p>
          <a:p>
            <a:pPr marL="342900" indent="-342900">
              <a:spcBef>
                <a:spcPts val="300"/>
              </a:spcBef>
            </a:pPr>
            <a:r>
              <a:rPr lang="en-US" altLang="en-US" sz="3000" b="1" i="1" dirty="0">
                <a:solidFill>
                  <a:schemeClr val="accent4">
                    <a:lumMod val="60000"/>
                    <a:lumOff val="40000"/>
                  </a:schemeClr>
                </a:solidFill>
              </a:rPr>
              <a:t>Widows who are truly alone and living lives of faith should be given special consideration; they may be helped regularly by the church  (5:5-7, 9-10, 16).</a:t>
            </a:r>
          </a:p>
          <a:p>
            <a:pPr marL="628650" lvl="1" indent="-285750">
              <a:spcBef>
                <a:spcPts val="300"/>
              </a:spcBef>
            </a:pPr>
            <a:r>
              <a:rPr lang="en-US" altLang="en-US" sz="2800" b="1" dirty="0">
                <a:solidFill>
                  <a:schemeClr val="accent6">
                    <a:lumMod val="60000"/>
                    <a:lumOff val="40000"/>
                  </a:schemeClr>
                </a:solidFill>
              </a:rPr>
              <a:t>A widow given to pleasure is “dead while she lives.”</a:t>
            </a:r>
          </a:p>
          <a:p>
            <a:pPr marL="342900" indent="-342900">
              <a:spcBef>
                <a:spcPts val="300"/>
              </a:spcBef>
            </a:pPr>
            <a:r>
              <a:rPr lang="en-US" altLang="en-US" sz="3000" b="1" i="1" dirty="0">
                <a:solidFill>
                  <a:schemeClr val="accent4">
                    <a:lumMod val="60000"/>
                    <a:lumOff val="40000"/>
                  </a:schemeClr>
                </a:solidFill>
              </a:rPr>
              <a:t>Younger widows are not to be given this consideration (5:11-15).</a:t>
            </a:r>
          </a:p>
          <a:p>
            <a:pPr marL="628650" lvl="1" indent="-285750">
              <a:spcBef>
                <a:spcPts val="300"/>
              </a:spcBef>
            </a:pPr>
            <a:r>
              <a:rPr lang="en-US" altLang="en-US" sz="2800" b="1" dirty="0">
                <a:solidFill>
                  <a:schemeClr val="accent6">
                    <a:lumMod val="40000"/>
                    <a:lumOff val="60000"/>
                  </a:schemeClr>
                </a:solidFill>
              </a:rPr>
              <a:t>They should remarry, bear children, and use their energies to manage  the house, rather than being supported merely to become busy-bodies.</a:t>
            </a:r>
          </a:p>
          <a:p>
            <a:pPr marL="342900" indent="-342900">
              <a:spcBef>
                <a:spcPts val="300"/>
              </a:spcBef>
            </a:pPr>
            <a:endParaRPr lang="en-US" altLang="en-US" sz="3000" b="1" i="1" dirty="0">
              <a:solidFill>
                <a:schemeClr val="accent4">
                  <a:lumMod val="60000"/>
                  <a:lumOff val="40000"/>
                </a:schemeClr>
              </a:solidFill>
            </a:endParaRPr>
          </a:p>
        </p:txBody>
      </p:sp>
    </p:spTree>
    <p:extLst>
      <p:ext uri="{BB962C8B-B14F-4D97-AF65-F5344CB8AC3E}">
        <p14:creationId xmlns:p14="http://schemas.microsoft.com/office/powerpoint/2010/main" val="376924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2451">
                                            <p:txEl>
                                              <p:pRg st="3" end="3"/>
                                            </p:txEl>
                                          </p:spTgt>
                                        </p:tgtEl>
                                        <p:attrNameLst>
                                          <p:attrName>style.visibility</p:attrName>
                                        </p:attrNameLst>
                                      </p:cBhvr>
                                      <p:to>
                                        <p:strVal val="visible"/>
                                      </p:to>
                                    </p:set>
                                    <p:animEffect transition="in" filter="fade">
                                      <p:cBhvr>
                                        <p:cTn id="26" dur="1000"/>
                                        <p:tgtEl>
                                          <p:spTgt spid="232451">
                                            <p:txEl>
                                              <p:pRg st="3" end="3"/>
                                            </p:txEl>
                                          </p:spTgt>
                                        </p:tgtEl>
                                      </p:cBhvr>
                                    </p:animEffect>
                                    <p:anim calcmode="lin" valueType="num">
                                      <p:cBhvr>
                                        <p:cTn id="27"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2451">
                                            <p:txEl>
                                              <p:pRg st="4" end="4"/>
                                            </p:txEl>
                                          </p:spTgt>
                                        </p:tgtEl>
                                        <p:attrNameLst>
                                          <p:attrName>style.visibility</p:attrName>
                                        </p:attrNameLst>
                                      </p:cBhvr>
                                      <p:to>
                                        <p:strVal val="visible"/>
                                      </p:to>
                                    </p:set>
                                    <p:animEffect transition="in" filter="fade">
                                      <p:cBhvr>
                                        <p:cTn id="33" dur="1000"/>
                                        <p:tgtEl>
                                          <p:spTgt spid="232451">
                                            <p:txEl>
                                              <p:pRg st="4" end="4"/>
                                            </p:txEl>
                                          </p:spTgt>
                                        </p:tgtEl>
                                      </p:cBhvr>
                                    </p:animEffect>
                                    <p:anim calcmode="lin" valueType="num">
                                      <p:cBhvr>
                                        <p:cTn id="34"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2451">
                                            <p:txEl>
                                              <p:pRg st="5" end="5"/>
                                            </p:txEl>
                                          </p:spTgt>
                                        </p:tgtEl>
                                        <p:attrNameLst>
                                          <p:attrName>style.visibility</p:attrName>
                                        </p:attrNameLst>
                                      </p:cBhvr>
                                      <p:to>
                                        <p:strVal val="visible"/>
                                      </p:to>
                                    </p:set>
                                    <p:animEffect transition="in" filter="fade">
                                      <p:cBhvr>
                                        <p:cTn id="40" dur="1000"/>
                                        <p:tgtEl>
                                          <p:spTgt spid="232451">
                                            <p:txEl>
                                              <p:pRg st="5" end="5"/>
                                            </p:txEl>
                                          </p:spTgt>
                                        </p:tgtEl>
                                      </p:cBhvr>
                                    </p:animEffect>
                                    <p:anim calcmode="lin" valueType="num">
                                      <p:cBhvr>
                                        <p:cTn id="41"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2451">
                                            <p:txEl>
                                              <p:pRg st="6" end="6"/>
                                            </p:txEl>
                                          </p:spTgt>
                                        </p:tgtEl>
                                        <p:attrNameLst>
                                          <p:attrName>style.visibility</p:attrName>
                                        </p:attrNameLst>
                                      </p:cBhvr>
                                      <p:to>
                                        <p:strVal val="visible"/>
                                      </p:to>
                                    </p:set>
                                    <p:animEffect transition="in" filter="fade">
                                      <p:cBhvr>
                                        <p:cTn id="47" dur="1000"/>
                                        <p:tgtEl>
                                          <p:spTgt spid="232451">
                                            <p:txEl>
                                              <p:pRg st="6" end="6"/>
                                            </p:txEl>
                                          </p:spTgt>
                                        </p:tgtEl>
                                      </p:cBhvr>
                                    </p:animEffect>
                                    <p:anim calcmode="lin" valueType="num">
                                      <p:cBhvr>
                                        <p:cTn id="48"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32451">
                                            <p:txEl>
                                              <p:pRg st="7" end="7"/>
                                            </p:txEl>
                                          </p:spTgt>
                                        </p:tgtEl>
                                        <p:attrNameLst>
                                          <p:attrName>style.visibility</p:attrName>
                                        </p:attrNameLst>
                                      </p:cBhvr>
                                      <p:to>
                                        <p:strVal val="visible"/>
                                      </p:to>
                                    </p:set>
                                    <p:animEffect transition="in" filter="fade">
                                      <p:cBhvr>
                                        <p:cTn id="54" dur="1000"/>
                                        <p:tgtEl>
                                          <p:spTgt spid="232451">
                                            <p:txEl>
                                              <p:pRg st="7" end="7"/>
                                            </p:txEl>
                                          </p:spTgt>
                                        </p:tgtEl>
                                      </p:cBhvr>
                                    </p:animEffect>
                                    <p:anim calcmode="lin" valueType="num">
                                      <p:cBhvr>
                                        <p:cTn id="55"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32451">
                                            <p:txEl>
                                              <p:pRg st="8" end="8"/>
                                            </p:txEl>
                                          </p:spTgt>
                                        </p:tgtEl>
                                        <p:attrNameLst>
                                          <p:attrName>style.visibility</p:attrName>
                                        </p:attrNameLst>
                                      </p:cBhvr>
                                      <p:to>
                                        <p:strVal val="visible"/>
                                      </p:to>
                                    </p:set>
                                    <p:animEffect transition="in" filter="fade">
                                      <p:cBhvr>
                                        <p:cTn id="61" dur="1000"/>
                                        <p:tgtEl>
                                          <p:spTgt spid="232451">
                                            <p:txEl>
                                              <p:pRg st="8" end="8"/>
                                            </p:txEl>
                                          </p:spTgt>
                                        </p:tgtEl>
                                      </p:cBhvr>
                                    </p:animEffect>
                                    <p:anim calcmode="lin" valueType="num">
                                      <p:cBhvr>
                                        <p:cTn id="62"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32451">
                                            <p:txEl>
                                              <p:pRg st="9" end="9"/>
                                            </p:txEl>
                                          </p:spTgt>
                                        </p:tgtEl>
                                        <p:attrNameLst>
                                          <p:attrName>style.visibility</p:attrName>
                                        </p:attrNameLst>
                                      </p:cBhvr>
                                      <p:to>
                                        <p:strVal val="visible"/>
                                      </p:to>
                                    </p:set>
                                    <p:animEffect transition="in" filter="fade">
                                      <p:cBhvr>
                                        <p:cTn id="68" dur="1000"/>
                                        <p:tgtEl>
                                          <p:spTgt spid="232451">
                                            <p:txEl>
                                              <p:pRg st="9" end="9"/>
                                            </p:txEl>
                                          </p:spTgt>
                                        </p:tgtEl>
                                      </p:cBhvr>
                                    </p:animEffect>
                                    <p:anim calcmode="lin" valueType="num">
                                      <p:cBhvr>
                                        <p:cTn id="69"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324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023939"/>
          </a:xfrm>
        </p:spPr>
        <p:txBody>
          <a:bodyPr>
            <a:normAutofit/>
          </a:bodyPr>
          <a:lstStyle/>
          <a:p>
            <a:pPr>
              <a:lnSpc>
                <a:spcPct val="80000"/>
              </a:lnSpc>
            </a:pPr>
            <a:r>
              <a:rPr lang="en-US" altLang="en-US" sz="4000" b="1" dirty="0">
                <a:solidFill>
                  <a:schemeClr val="bg1"/>
                </a:solidFill>
              </a:rPr>
              <a:t>Dealing with the Family of God </a:t>
            </a:r>
            <a:r>
              <a:rPr lang="en-US" altLang="en-US" sz="3600" dirty="0">
                <a:solidFill>
                  <a:schemeClr val="bg1"/>
                </a:solidFill>
              </a:rPr>
              <a:t>(1 Timothy 5)</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347663" y="871539"/>
            <a:ext cx="11844337" cy="6472235"/>
          </a:xfrm>
        </p:spPr>
        <p:txBody>
          <a:bodyPr>
            <a:normAutofit/>
          </a:bodyPr>
          <a:lstStyle/>
          <a:p>
            <a:pPr marL="0" indent="0">
              <a:spcBef>
                <a:spcPts val="300"/>
              </a:spcBef>
              <a:buNone/>
            </a:pPr>
            <a:r>
              <a:rPr lang="en-US" altLang="en-US" sz="3200" b="1" dirty="0">
                <a:solidFill>
                  <a:schemeClr val="bg1"/>
                </a:solidFill>
              </a:rPr>
              <a:t>Dealing with elders and the sins of brethren (5:17-25). </a:t>
            </a:r>
          </a:p>
          <a:p>
            <a:pPr marL="285750" indent="-285750">
              <a:spcBef>
                <a:spcPts val="300"/>
              </a:spcBef>
            </a:pPr>
            <a:r>
              <a:rPr lang="en-US" altLang="en-US" sz="3000" b="1" i="1" dirty="0">
                <a:solidFill>
                  <a:schemeClr val="accent4">
                    <a:lumMod val="60000"/>
                    <a:lumOff val="40000"/>
                  </a:schemeClr>
                </a:solidFill>
              </a:rPr>
              <a:t>Elders who rule well are worthy of </a:t>
            </a:r>
            <a:r>
              <a:rPr lang="en-US" altLang="en-US" sz="3000" b="1" i="1" dirty="0">
                <a:solidFill>
                  <a:schemeClr val="accent4">
                    <a:lumMod val="60000"/>
                    <a:lumOff val="40000"/>
                  </a:schemeClr>
                </a:solidFill>
                <a:effectLst>
                  <a:glow rad="228600">
                    <a:schemeClr val="accent2">
                      <a:satMod val="175000"/>
                      <a:alpha val="40000"/>
                    </a:schemeClr>
                  </a:glow>
                </a:effectLst>
              </a:rPr>
              <a:t>double honor </a:t>
            </a:r>
            <a:r>
              <a:rPr lang="en-US" altLang="en-US" sz="3000" b="1" i="1" dirty="0">
                <a:solidFill>
                  <a:schemeClr val="accent4">
                    <a:lumMod val="60000"/>
                    <a:lumOff val="40000"/>
                  </a:schemeClr>
                </a:solidFill>
              </a:rPr>
              <a:t>(5:17-18).</a:t>
            </a:r>
          </a:p>
          <a:p>
            <a:pPr marL="514350" lvl="1">
              <a:spcBef>
                <a:spcPts val="300"/>
              </a:spcBef>
            </a:pPr>
            <a:r>
              <a:rPr lang="en-US" altLang="en-US" sz="2800" b="1" dirty="0">
                <a:solidFill>
                  <a:schemeClr val="accent6">
                    <a:lumMod val="40000"/>
                    <a:lumOff val="60000"/>
                  </a:schemeClr>
                </a:solidFill>
              </a:rPr>
              <a:t>Especially those who labor extensively in teaching and preaching. </a:t>
            </a:r>
          </a:p>
          <a:p>
            <a:pPr marL="514350" lvl="1">
              <a:spcBef>
                <a:spcPts val="300"/>
              </a:spcBef>
            </a:pPr>
            <a:r>
              <a:rPr lang="en-US" altLang="en-US" sz="2800" b="1" dirty="0">
                <a:solidFill>
                  <a:schemeClr val="accent6">
                    <a:lumMod val="40000"/>
                    <a:lumOff val="60000"/>
                  </a:schemeClr>
                </a:solidFill>
              </a:rPr>
              <a:t>In practical terms, this means they may be supported (cf. 1 Cor. 9:9-14).</a:t>
            </a:r>
          </a:p>
          <a:p>
            <a:pPr marL="342900" indent="-342900">
              <a:spcBef>
                <a:spcPts val="300"/>
              </a:spcBef>
            </a:pPr>
            <a:r>
              <a:rPr lang="en-US" altLang="en-US" sz="3000" b="1" i="1" dirty="0">
                <a:solidFill>
                  <a:schemeClr val="accent4">
                    <a:lumMod val="60000"/>
                    <a:lumOff val="40000"/>
                  </a:schemeClr>
                </a:solidFill>
              </a:rPr>
              <a:t>Timothy is not to accept an accusation against an elder without corroborating witnesses (5:19-21).</a:t>
            </a:r>
          </a:p>
          <a:p>
            <a:pPr marL="628650" lvl="1" indent="-285750">
              <a:spcBef>
                <a:spcPts val="300"/>
              </a:spcBef>
            </a:pPr>
            <a:r>
              <a:rPr lang="en-US" altLang="en-US" sz="2800" b="1" dirty="0">
                <a:solidFill>
                  <a:schemeClr val="accent6">
                    <a:lumMod val="40000"/>
                    <a:lumOff val="60000"/>
                  </a:schemeClr>
                </a:solidFill>
              </a:rPr>
              <a:t>Elders who are sinning should be rebuked before all.</a:t>
            </a:r>
          </a:p>
          <a:p>
            <a:pPr marL="628650" lvl="1" indent="-285750">
              <a:spcBef>
                <a:spcPts val="300"/>
              </a:spcBef>
            </a:pPr>
            <a:r>
              <a:rPr lang="en-US" altLang="en-US" sz="2800" b="1" dirty="0">
                <a:solidFill>
                  <a:schemeClr val="accent6">
                    <a:lumMod val="40000"/>
                    <a:lumOff val="60000"/>
                  </a:schemeClr>
                </a:solidFill>
              </a:rPr>
              <a:t>Timothy is to observe these things* </a:t>
            </a:r>
            <a:r>
              <a:rPr lang="en-US" altLang="en-US" sz="2800" b="1" dirty="0">
                <a:solidFill>
                  <a:schemeClr val="accent6">
                    <a:lumMod val="40000"/>
                    <a:lumOff val="60000"/>
                  </a:schemeClr>
                </a:solidFill>
                <a:effectLst>
                  <a:glow rad="228600">
                    <a:schemeClr val="accent2">
                      <a:satMod val="175000"/>
                      <a:alpha val="40000"/>
                    </a:schemeClr>
                  </a:glow>
                </a:effectLst>
              </a:rPr>
              <a:t>without partiality</a:t>
            </a:r>
            <a:r>
              <a:rPr lang="en-US" altLang="en-US" sz="2800" b="1" dirty="0">
                <a:solidFill>
                  <a:schemeClr val="accent6">
                    <a:lumMod val="40000"/>
                    <a:lumOff val="60000"/>
                  </a:schemeClr>
                </a:solidFill>
              </a:rPr>
              <a:t>.</a:t>
            </a:r>
          </a:p>
          <a:p>
            <a:pPr marL="342900" indent="-342900">
              <a:spcBef>
                <a:spcPts val="300"/>
              </a:spcBef>
            </a:pPr>
            <a:r>
              <a:rPr lang="en-US" altLang="en-US" sz="3000" b="1" i="1" dirty="0">
                <a:solidFill>
                  <a:schemeClr val="accent4">
                    <a:lumMod val="60000"/>
                    <a:lumOff val="40000"/>
                  </a:schemeClr>
                </a:solidFill>
              </a:rPr>
              <a:t>Timothy must keep himself pure (5:22-25).</a:t>
            </a:r>
          </a:p>
          <a:p>
            <a:pPr marL="628650" lvl="1" indent="-285750">
              <a:spcBef>
                <a:spcPts val="300"/>
              </a:spcBef>
              <a:tabLst>
                <a:tab pos="628650" algn="l"/>
              </a:tabLst>
            </a:pPr>
            <a:r>
              <a:rPr lang="en-US" altLang="en-US" sz="2800" b="1" dirty="0">
                <a:solidFill>
                  <a:schemeClr val="accent6">
                    <a:lumMod val="40000"/>
                    <a:lumOff val="60000"/>
                  </a:schemeClr>
                </a:solidFill>
                <a:effectLst>
                  <a:glow rad="228600">
                    <a:schemeClr val="accent2">
                      <a:satMod val="175000"/>
                      <a:alpha val="40000"/>
                    </a:schemeClr>
                  </a:glow>
                </a:effectLst>
              </a:rPr>
              <a:t>Avoid participating in the sins of others </a:t>
            </a:r>
            <a:r>
              <a:rPr lang="en-US" altLang="en-US" sz="2800" b="1" dirty="0">
                <a:solidFill>
                  <a:schemeClr val="accent6">
                    <a:lumMod val="40000"/>
                    <a:lumOff val="60000"/>
                  </a:schemeClr>
                </a:solidFill>
              </a:rPr>
              <a:t>either by indicating approval of  the sinners (laying hands on them) or by committing the sins himself.</a:t>
            </a:r>
          </a:p>
          <a:p>
            <a:pPr marL="628650" lvl="1" indent="-285750">
              <a:spcBef>
                <a:spcPts val="300"/>
              </a:spcBef>
              <a:tabLst>
                <a:tab pos="628650" algn="l"/>
              </a:tabLst>
            </a:pPr>
            <a:r>
              <a:rPr lang="en-US" altLang="en-US" sz="2800" b="1" dirty="0">
                <a:solidFill>
                  <a:schemeClr val="accent6">
                    <a:lumMod val="40000"/>
                    <a:lumOff val="60000"/>
                  </a:schemeClr>
                </a:solidFill>
              </a:rPr>
              <a:t>He should drink a </a:t>
            </a:r>
            <a:r>
              <a:rPr lang="en-US" altLang="en-US" sz="2800" b="1" dirty="0">
                <a:solidFill>
                  <a:schemeClr val="accent6">
                    <a:lumMod val="40000"/>
                    <a:lumOff val="60000"/>
                  </a:schemeClr>
                </a:solidFill>
                <a:effectLst>
                  <a:glow rad="228600">
                    <a:schemeClr val="accent2">
                      <a:satMod val="175000"/>
                      <a:alpha val="40000"/>
                    </a:schemeClr>
                  </a:glow>
                </a:effectLst>
              </a:rPr>
              <a:t>little</a:t>
            </a:r>
            <a:r>
              <a:rPr lang="en-US" altLang="en-US" sz="2800" b="1" dirty="0">
                <a:solidFill>
                  <a:schemeClr val="accent6">
                    <a:lumMod val="40000"/>
                    <a:lumOff val="60000"/>
                  </a:schemeClr>
                </a:solidFill>
              </a:rPr>
              <a:t> wine for its </a:t>
            </a:r>
            <a:r>
              <a:rPr lang="en-US" altLang="en-US" sz="2800" b="1" dirty="0">
                <a:solidFill>
                  <a:schemeClr val="accent6">
                    <a:lumMod val="40000"/>
                    <a:lumOff val="60000"/>
                  </a:schemeClr>
                </a:solidFill>
                <a:effectLst>
                  <a:glow rad="228600">
                    <a:schemeClr val="accent2">
                      <a:satMod val="175000"/>
                      <a:alpha val="40000"/>
                    </a:schemeClr>
                  </a:glow>
                </a:effectLst>
              </a:rPr>
              <a:t>medicinal benefit</a:t>
            </a:r>
            <a:r>
              <a:rPr lang="en-US" altLang="en-US" sz="2800" b="1" dirty="0">
                <a:solidFill>
                  <a:schemeClr val="accent6">
                    <a:lumMod val="40000"/>
                    <a:lumOff val="60000"/>
                  </a:schemeClr>
                </a:solidFill>
              </a:rPr>
              <a:t>. </a:t>
            </a:r>
            <a:endParaRPr lang="en-US" altLang="en-US" sz="2800" b="1" dirty="0">
              <a:solidFill>
                <a:schemeClr val="accent6">
                  <a:lumMod val="40000"/>
                  <a:lumOff val="60000"/>
                </a:schemeClr>
              </a:solidFill>
              <a:effectLst/>
            </a:endParaRPr>
          </a:p>
          <a:p>
            <a:pPr marL="628650" lvl="1" indent="-285750">
              <a:spcBef>
                <a:spcPts val="300"/>
              </a:spcBef>
              <a:tabLst>
                <a:tab pos="628650" algn="l"/>
              </a:tabLst>
            </a:pPr>
            <a:r>
              <a:rPr lang="en-US" altLang="en-US" sz="2800" b="1" dirty="0">
                <a:solidFill>
                  <a:schemeClr val="accent6">
                    <a:lumMod val="40000"/>
                    <a:lumOff val="60000"/>
                  </a:schemeClr>
                </a:solidFill>
                <a:effectLst/>
              </a:rPr>
              <a:t>The sins and good works of others may or may not be evident now, but they will be at the judgment. </a:t>
            </a:r>
            <a:endParaRPr lang="en-US" altLang="en-US" sz="2800" b="1" dirty="0">
              <a:solidFill>
                <a:schemeClr val="accent6">
                  <a:lumMod val="40000"/>
                  <a:lumOff val="60000"/>
                </a:schemeClr>
              </a:solidFill>
            </a:endParaRPr>
          </a:p>
        </p:txBody>
      </p:sp>
    </p:spTree>
    <p:extLst>
      <p:ext uri="{BB962C8B-B14F-4D97-AF65-F5344CB8AC3E}">
        <p14:creationId xmlns:p14="http://schemas.microsoft.com/office/powerpoint/2010/main" val="243462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fade">
                                      <p:cBhvr>
                                        <p:cTn id="12" dur="1000"/>
                                        <p:tgtEl>
                                          <p:spTgt spid="232451">
                                            <p:txEl>
                                              <p:pRg st="1" end="1"/>
                                            </p:txEl>
                                          </p:spTgt>
                                        </p:tgtEl>
                                      </p:cBhvr>
                                    </p:animEffect>
                                    <p:anim calcmode="lin" valueType="num">
                                      <p:cBhvr>
                                        <p:cTn id="13"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2451">
                                            <p:txEl>
                                              <p:pRg st="3" end="3"/>
                                            </p:txEl>
                                          </p:spTgt>
                                        </p:tgtEl>
                                        <p:attrNameLst>
                                          <p:attrName>style.visibility</p:attrName>
                                        </p:attrNameLst>
                                      </p:cBhvr>
                                      <p:to>
                                        <p:strVal val="visible"/>
                                      </p:to>
                                    </p:set>
                                    <p:animEffect transition="in" filter="fade">
                                      <p:cBhvr>
                                        <p:cTn id="26" dur="1000"/>
                                        <p:tgtEl>
                                          <p:spTgt spid="232451">
                                            <p:txEl>
                                              <p:pRg st="3" end="3"/>
                                            </p:txEl>
                                          </p:spTgt>
                                        </p:tgtEl>
                                      </p:cBhvr>
                                    </p:animEffect>
                                    <p:anim calcmode="lin" valueType="num">
                                      <p:cBhvr>
                                        <p:cTn id="27"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2451">
                                            <p:txEl>
                                              <p:pRg st="4" end="4"/>
                                            </p:txEl>
                                          </p:spTgt>
                                        </p:tgtEl>
                                        <p:attrNameLst>
                                          <p:attrName>style.visibility</p:attrName>
                                        </p:attrNameLst>
                                      </p:cBhvr>
                                      <p:to>
                                        <p:strVal val="visible"/>
                                      </p:to>
                                    </p:set>
                                    <p:animEffect transition="in" filter="fade">
                                      <p:cBhvr>
                                        <p:cTn id="33" dur="1000"/>
                                        <p:tgtEl>
                                          <p:spTgt spid="232451">
                                            <p:txEl>
                                              <p:pRg st="4" end="4"/>
                                            </p:txEl>
                                          </p:spTgt>
                                        </p:tgtEl>
                                      </p:cBhvr>
                                    </p:animEffect>
                                    <p:anim calcmode="lin" valueType="num">
                                      <p:cBhvr>
                                        <p:cTn id="34"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2451">
                                            <p:txEl>
                                              <p:pRg st="5" end="5"/>
                                            </p:txEl>
                                          </p:spTgt>
                                        </p:tgtEl>
                                        <p:attrNameLst>
                                          <p:attrName>style.visibility</p:attrName>
                                        </p:attrNameLst>
                                      </p:cBhvr>
                                      <p:to>
                                        <p:strVal val="visible"/>
                                      </p:to>
                                    </p:set>
                                    <p:animEffect transition="in" filter="fade">
                                      <p:cBhvr>
                                        <p:cTn id="40" dur="1000"/>
                                        <p:tgtEl>
                                          <p:spTgt spid="232451">
                                            <p:txEl>
                                              <p:pRg st="5" end="5"/>
                                            </p:txEl>
                                          </p:spTgt>
                                        </p:tgtEl>
                                      </p:cBhvr>
                                    </p:animEffect>
                                    <p:anim calcmode="lin" valueType="num">
                                      <p:cBhvr>
                                        <p:cTn id="41"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2451">
                                            <p:txEl>
                                              <p:pRg st="6" end="6"/>
                                            </p:txEl>
                                          </p:spTgt>
                                        </p:tgtEl>
                                        <p:attrNameLst>
                                          <p:attrName>style.visibility</p:attrName>
                                        </p:attrNameLst>
                                      </p:cBhvr>
                                      <p:to>
                                        <p:strVal val="visible"/>
                                      </p:to>
                                    </p:set>
                                    <p:animEffect transition="in" filter="fade">
                                      <p:cBhvr>
                                        <p:cTn id="47" dur="1000"/>
                                        <p:tgtEl>
                                          <p:spTgt spid="232451">
                                            <p:txEl>
                                              <p:pRg st="6" end="6"/>
                                            </p:txEl>
                                          </p:spTgt>
                                        </p:tgtEl>
                                      </p:cBhvr>
                                    </p:animEffect>
                                    <p:anim calcmode="lin" valueType="num">
                                      <p:cBhvr>
                                        <p:cTn id="48"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32451">
                                            <p:txEl>
                                              <p:pRg st="7" end="7"/>
                                            </p:txEl>
                                          </p:spTgt>
                                        </p:tgtEl>
                                        <p:attrNameLst>
                                          <p:attrName>style.visibility</p:attrName>
                                        </p:attrNameLst>
                                      </p:cBhvr>
                                      <p:to>
                                        <p:strVal val="visible"/>
                                      </p:to>
                                    </p:set>
                                    <p:animEffect transition="in" filter="fade">
                                      <p:cBhvr>
                                        <p:cTn id="54" dur="1000"/>
                                        <p:tgtEl>
                                          <p:spTgt spid="232451">
                                            <p:txEl>
                                              <p:pRg st="7" end="7"/>
                                            </p:txEl>
                                          </p:spTgt>
                                        </p:tgtEl>
                                      </p:cBhvr>
                                    </p:animEffect>
                                    <p:anim calcmode="lin" valueType="num">
                                      <p:cBhvr>
                                        <p:cTn id="55"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32451">
                                            <p:txEl>
                                              <p:pRg st="8" end="8"/>
                                            </p:txEl>
                                          </p:spTgt>
                                        </p:tgtEl>
                                        <p:attrNameLst>
                                          <p:attrName>style.visibility</p:attrName>
                                        </p:attrNameLst>
                                      </p:cBhvr>
                                      <p:to>
                                        <p:strVal val="visible"/>
                                      </p:to>
                                    </p:set>
                                    <p:animEffect transition="in" filter="fade">
                                      <p:cBhvr>
                                        <p:cTn id="61" dur="1000"/>
                                        <p:tgtEl>
                                          <p:spTgt spid="232451">
                                            <p:txEl>
                                              <p:pRg st="8" end="8"/>
                                            </p:txEl>
                                          </p:spTgt>
                                        </p:tgtEl>
                                      </p:cBhvr>
                                    </p:animEffect>
                                    <p:anim calcmode="lin" valueType="num">
                                      <p:cBhvr>
                                        <p:cTn id="62"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32451">
                                            <p:txEl>
                                              <p:pRg st="9" end="9"/>
                                            </p:txEl>
                                          </p:spTgt>
                                        </p:tgtEl>
                                        <p:attrNameLst>
                                          <p:attrName>style.visibility</p:attrName>
                                        </p:attrNameLst>
                                      </p:cBhvr>
                                      <p:to>
                                        <p:strVal val="visible"/>
                                      </p:to>
                                    </p:set>
                                    <p:animEffect transition="in" filter="fade">
                                      <p:cBhvr>
                                        <p:cTn id="68" dur="1000"/>
                                        <p:tgtEl>
                                          <p:spTgt spid="232451">
                                            <p:txEl>
                                              <p:pRg st="9" end="9"/>
                                            </p:txEl>
                                          </p:spTgt>
                                        </p:tgtEl>
                                      </p:cBhvr>
                                    </p:animEffect>
                                    <p:anim calcmode="lin" valueType="num">
                                      <p:cBhvr>
                                        <p:cTn id="69"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3245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32451">
                                            <p:txEl>
                                              <p:pRg st="10" end="10"/>
                                            </p:txEl>
                                          </p:spTgt>
                                        </p:tgtEl>
                                        <p:attrNameLst>
                                          <p:attrName>style.visibility</p:attrName>
                                        </p:attrNameLst>
                                      </p:cBhvr>
                                      <p:to>
                                        <p:strVal val="visible"/>
                                      </p:to>
                                    </p:set>
                                    <p:animEffect transition="in" filter="fade">
                                      <p:cBhvr>
                                        <p:cTn id="75" dur="1000"/>
                                        <p:tgtEl>
                                          <p:spTgt spid="232451">
                                            <p:txEl>
                                              <p:pRg st="10" end="10"/>
                                            </p:txEl>
                                          </p:spTgt>
                                        </p:tgtEl>
                                      </p:cBhvr>
                                    </p:animEffect>
                                    <p:anim calcmode="lin" valueType="num">
                                      <p:cBhvr>
                                        <p:cTn id="76" dur="1000" fill="hold"/>
                                        <p:tgtEl>
                                          <p:spTgt spid="232451">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23245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023939"/>
          </a:xfrm>
        </p:spPr>
        <p:txBody>
          <a:bodyPr>
            <a:normAutofit/>
          </a:bodyPr>
          <a:lstStyle/>
          <a:p>
            <a:pPr>
              <a:lnSpc>
                <a:spcPct val="80000"/>
              </a:lnSpc>
            </a:pPr>
            <a:r>
              <a:rPr lang="en-US" altLang="en-US" sz="4000" b="1" dirty="0">
                <a:solidFill>
                  <a:schemeClr val="bg1"/>
                </a:solidFill>
              </a:rPr>
              <a:t>Focus on the Gain of Godliness </a:t>
            </a:r>
            <a:r>
              <a:rPr lang="en-US" altLang="en-US" sz="3600" dirty="0">
                <a:solidFill>
                  <a:schemeClr val="bg1"/>
                </a:solidFill>
              </a:rPr>
              <a:t>(1 Timothy 6)</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347663" y="871539"/>
            <a:ext cx="11844337" cy="6472235"/>
          </a:xfrm>
        </p:spPr>
        <p:txBody>
          <a:bodyPr>
            <a:normAutofit/>
          </a:bodyPr>
          <a:lstStyle/>
          <a:p>
            <a:pPr>
              <a:spcBef>
                <a:spcPts val="300"/>
              </a:spcBef>
            </a:pPr>
            <a:r>
              <a:rPr lang="en-US" altLang="en-US" sz="3000" b="1" dirty="0">
                <a:solidFill>
                  <a:schemeClr val="bg1"/>
                </a:solidFill>
              </a:rPr>
              <a:t>Servants are to serve their masters in a way that brings glory to God and shows love for brethren (6:1-2).</a:t>
            </a:r>
          </a:p>
          <a:p>
            <a:pPr>
              <a:spcBef>
                <a:spcPts val="300"/>
              </a:spcBef>
            </a:pPr>
            <a:r>
              <a:rPr lang="en-US" altLang="en-US" sz="3000" b="1" dirty="0">
                <a:solidFill>
                  <a:schemeClr val="bg1"/>
                </a:solidFill>
              </a:rPr>
              <a:t>Those who reject the doctrine of godliness must themselves be rejected (6:3-5).</a:t>
            </a:r>
          </a:p>
          <a:p>
            <a:pPr marL="514350" indent="-285750">
              <a:spcBef>
                <a:spcPts val="300"/>
              </a:spcBef>
            </a:pPr>
            <a:r>
              <a:rPr lang="en-US" altLang="en-US" b="1" i="1" dirty="0">
                <a:solidFill>
                  <a:schemeClr val="accent4">
                    <a:lumMod val="60000"/>
                    <a:lumOff val="40000"/>
                  </a:schemeClr>
                </a:solidFill>
              </a:rPr>
              <a:t>Refusing instruction in the truth is often a result of </a:t>
            </a:r>
            <a:r>
              <a:rPr lang="en-US" altLang="en-US" b="1" i="1" dirty="0">
                <a:solidFill>
                  <a:schemeClr val="accent4">
                    <a:lumMod val="60000"/>
                    <a:lumOff val="40000"/>
                  </a:schemeClr>
                </a:solidFill>
                <a:effectLst>
                  <a:glow rad="228600">
                    <a:schemeClr val="accent2">
                      <a:satMod val="175000"/>
                      <a:alpha val="40000"/>
                    </a:schemeClr>
                  </a:glow>
                </a:effectLst>
              </a:rPr>
              <a:t>pride</a:t>
            </a:r>
            <a:r>
              <a:rPr lang="en-US" altLang="en-US" b="1" i="1" dirty="0">
                <a:solidFill>
                  <a:schemeClr val="accent4">
                    <a:lumMod val="60000"/>
                    <a:lumOff val="40000"/>
                  </a:schemeClr>
                </a:solidFill>
              </a:rPr>
              <a:t> and results in </a:t>
            </a:r>
            <a:r>
              <a:rPr lang="en-US" altLang="en-US" b="1" i="1" dirty="0">
                <a:solidFill>
                  <a:schemeClr val="accent4">
                    <a:lumMod val="60000"/>
                    <a:lumOff val="40000"/>
                  </a:schemeClr>
                </a:solidFill>
                <a:effectLst>
                  <a:glow rad="228600">
                    <a:schemeClr val="accent2">
                      <a:satMod val="175000"/>
                      <a:alpha val="40000"/>
                    </a:schemeClr>
                  </a:glow>
                </a:effectLst>
              </a:rPr>
              <a:t>strife, ugly words, and evil suspicion</a:t>
            </a:r>
            <a:r>
              <a:rPr lang="en-US" altLang="en-US" b="1" i="1" dirty="0">
                <a:solidFill>
                  <a:schemeClr val="accent4">
                    <a:lumMod val="60000"/>
                    <a:lumOff val="40000"/>
                  </a:schemeClr>
                </a:solidFill>
              </a:rPr>
              <a:t> (cf. Prov. 15:32-33). </a:t>
            </a:r>
          </a:p>
          <a:p>
            <a:pPr marL="514350" indent="-285750">
              <a:spcBef>
                <a:spcPts val="300"/>
              </a:spcBef>
            </a:pPr>
            <a:r>
              <a:rPr lang="en-US" altLang="en-US" b="1" i="1" dirty="0">
                <a:solidFill>
                  <a:schemeClr val="accent4">
                    <a:lumMod val="60000"/>
                    <a:lumOff val="40000"/>
                  </a:schemeClr>
                </a:solidFill>
              </a:rPr>
              <a:t>Some pretend to practice godliness for material gain (cf.  2 Peter 2:3)</a:t>
            </a:r>
          </a:p>
          <a:p>
            <a:pPr marL="514350" indent="-285750">
              <a:spcBef>
                <a:spcPts val="300"/>
              </a:spcBef>
            </a:pPr>
            <a:r>
              <a:rPr lang="en-US" altLang="en-US" b="1" i="1" dirty="0">
                <a:solidFill>
                  <a:schemeClr val="accent4">
                    <a:lumMod val="60000"/>
                    <a:lumOff val="40000"/>
                  </a:schemeClr>
                </a:solidFill>
              </a:rPr>
              <a:t>Timothy is instructed to </a:t>
            </a:r>
            <a:r>
              <a:rPr lang="en-US" altLang="en-US" b="1" i="1" dirty="0">
                <a:solidFill>
                  <a:schemeClr val="accent4">
                    <a:lumMod val="60000"/>
                    <a:lumOff val="40000"/>
                  </a:schemeClr>
                </a:solidFill>
                <a:effectLst>
                  <a:glow rad="228600">
                    <a:schemeClr val="accent2">
                      <a:satMod val="175000"/>
                      <a:alpha val="40000"/>
                    </a:schemeClr>
                  </a:glow>
                </a:effectLst>
              </a:rPr>
              <a:t>withdraw </a:t>
            </a:r>
            <a:r>
              <a:rPr lang="en-US" altLang="en-US" b="1" i="1" dirty="0">
                <a:solidFill>
                  <a:schemeClr val="accent4">
                    <a:lumMod val="60000"/>
                    <a:lumOff val="40000"/>
                  </a:schemeClr>
                </a:solidFill>
              </a:rPr>
              <a:t>from such individuals (cf. Rom. 16:17-18; Titus 3:10-11).</a:t>
            </a:r>
          </a:p>
          <a:p>
            <a:pPr>
              <a:spcBef>
                <a:spcPts val="300"/>
              </a:spcBef>
            </a:pPr>
            <a:r>
              <a:rPr lang="en-US" altLang="en-US" sz="3000" b="1" dirty="0">
                <a:solidFill>
                  <a:schemeClr val="bg1"/>
                </a:solidFill>
              </a:rPr>
              <a:t>Godliness with contentment is great gain (6:6-8).</a:t>
            </a:r>
          </a:p>
          <a:p>
            <a:pPr marL="514350" lvl="0" indent="-285750">
              <a:spcBef>
                <a:spcPts val="300"/>
              </a:spcBef>
            </a:pPr>
            <a:r>
              <a:rPr lang="en-US" altLang="en-US" b="1" i="1" dirty="0">
                <a:solidFill>
                  <a:srgbClr val="FFC000">
                    <a:lumMod val="60000"/>
                    <a:lumOff val="40000"/>
                  </a:srgbClr>
                </a:solidFill>
              </a:rPr>
              <a:t>Are we content with food and clothing?</a:t>
            </a:r>
          </a:p>
          <a:p>
            <a:pPr>
              <a:spcBef>
                <a:spcPts val="300"/>
              </a:spcBef>
            </a:pPr>
            <a:r>
              <a:rPr lang="en-US" altLang="en-US" sz="3000" b="1" dirty="0">
                <a:solidFill>
                  <a:schemeClr val="bg1"/>
                </a:solidFill>
              </a:rPr>
              <a:t>The desire for riches results in straying from the faith, many sorrows,  and eternal destruction (6:9-10).</a:t>
            </a:r>
          </a:p>
        </p:txBody>
      </p:sp>
    </p:spTree>
    <p:extLst>
      <p:ext uri="{BB962C8B-B14F-4D97-AF65-F5344CB8AC3E}">
        <p14:creationId xmlns:p14="http://schemas.microsoft.com/office/powerpoint/2010/main" val="16784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2451">
                                            <p:txEl>
                                              <p:pRg st="3" end="3"/>
                                            </p:txEl>
                                          </p:spTgt>
                                        </p:tgtEl>
                                        <p:attrNameLst>
                                          <p:attrName>style.visibility</p:attrName>
                                        </p:attrNameLst>
                                      </p:cBhvr>
                                      <p:to>
                                        <p:strVal val="visible"/>
                                      </p:to>
                                    </p:set>
                                    <p:animEffect transition="in" filter="fade">
                                      <p:cBhvr>
                                        <p:cTn id="24" dur="1000"/>
                                        <p:tgtEl>
                                          <p:spTgt spid="232451">
                                            <p:txEl>
                                              <p:pRg st="3" end="3"/>
                                            </p:txEl>
                                          </p:spTgt>
                                        </p:tgtEl>
                                      </p:cBhvr>
                                    </p:animEffect>
                                    <p:anim calcmode="lin" valueType="num">
                                      <p:cBhvr>
                                        <p:cTn id="25"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3245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2451">
                                            <p:txEl>
                                              <p:pRg st="4" end="4"/>
                                            </p:txEl>
                                          </p:spTgt>
                                        </p:tgtEl>
                                        <p:attrNameLst>
                                          <p:attrName>style.visibility</p:attrName>
                                        </p:attrNameLst>
                                      </p:cBhvr>
                                      <p:to>
                                        <p:strVal val="visible"/>
                                      </p:to>
                                    </p:set>
                                    <p:animEffect transition="in" filter="fade">
                                      <p:cBhvr>
                                        <p:cTn id="29" dur="1000"/>
                                        <p:tgtEl>
                                          <p:spTgt spid="232451">
                                            <p:txEl>
                                              <p:pRg st="4" end="4"/>
                                            </p:txEl>
                                          </p:spTgt>
                                        </p:tgtEl>
                                      </p:cBhvr>
                                    </p:animEffect>
                                    <p:anim calcmode="lin" valueType="num">
                                      <p:cBhvr>
                                        <p:cTn id="30"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2451">
                                            <p:txEl>
                                              <p:pRg st="5" end="5"/>
                                            </p:txEl>
                                          </p:spTgt>
                                        </p:tgtEl>
                                        <p:attrNameLst>
                                          <p:attrName>style.visibility</p:attrName>
                                        </p:attrNameLst>
                                      </p:cBhvr>
                                      <p:to>
                                        <p:strVal val="visible"/>
                                      </p:to>
                                    </p:set>
                                    <p:animEffect transition="in" filter="fade">
                                      <p:cBhvr>
                                        <p:cTn id="36" dur="1000"/>
                                        <p:tgtEl>
                                          <p:spTgt spid="232451">
                                            <p:txEl>
                                              <p:pRg st="5" end="5"/>
                                            </p:txEl>
                                          </p:spTgt>
                                        </p:tgtEl>
                                      </p:cBhvr>
                                    </p:animEffect>
                                    <p:anim calcmode="lin" valueType="num">
                                      <p:cBhvr>
                                        <p:cTn id="37"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2451">
                                            <p:txEl>
                                              <p:pRg st="6" end="6"/>
                                            </p:txEl>
                                          </p:spTgt>
                                        </p:tgtEl>
                                        <p:attrNameLst>
                                          <p:attrName>style.visibility</p:attrName>
                                        </p:attrNameLst>
                                      </p:cBhvr>
                                      <p:to>
                                        <p:strVal val="visible"/>
                                      </p:to>
                                    </p:set>
                                    <p:animEffect transition="in" filter="fade">
                                      <p:cBhvr>
                                        <p:cTn id="43" dur="1000"/>
                                        <p:tgtEl>
                                          <p:spTgt spid="232451">
                                            <p:txEl>
                                              <p:pRg st="6" end="6"/>
                                            </p:txEl>
                                          </p:spTgt>
                                        </p:tgtEl>
                                      </p:cBhvr>
                                    </p:animEffect>
                                    <p:anim calcmode="lin" valueType="num">
                                      <p:cBhvr>
                                        <p:cTn id="44"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2451">
                                            <p:txEl>
                                              <p:pRg st="7" end="7"/>
                                            </p:txEl>
                                          </p:spTgt>
                                        </p:tgtEl>
                                        <p:attrNameLst>
                                          <p:attrName>style.visibility</p:attrName>
                                        </p:attrNameLst>
                                      </p:cBhvr>
                                      <p:to>
                                        <p:strVal val="visible"/>
                                      </p:to>
                                    </p:set>
                                    <p:animEffect transition="in" filter="fade">
                                      <p:cBhvr>
                                        <p:cTn id="50" dur="1000"/>
                                        <p:tgtEl>
                                          <p:spTgt spid="232451">
                                            <p:txEl>
                                              <p:pRg st="7" end="7"/>
                                            </p:txEl>
                                          </p:spTgt>
                                        </p:tgtEl>
                                      </p:cBhvr>
                                    </p:animEffect>
                                    <p:anim calcmode="lin" valueType="num">
                                      <p:cBhvr>
                                        <p:cTn id="51"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023939"/>
          </a:xfrm>
        </p:spPr>
        <p:txBody>
          <a:bodyPr>
            <a:normAutofit/>
          </a:bodyPr>
          <a:lstStyle/>
          <a:p>
            <a:pPr>
              <a:lnSpc>
                <a:spcPct val="80000"/>
              </a:lnSpc>
            </a:pPr>
            <a:r>
              <a:rPr lang="en-US" altLang="en-US" sz="4000" b="1" dirty="0">
                <a:solidFill>
                  <a:schemeClr val="bg1"/>
                </a:solidFill>
              </a:rPr>
              <a:t>Focus on the Gain of Godliness </a:t>
            </a:r>
            <a:r>
              <a:rPr lang="en-US" altLang="en-US" sz="3600" dirty="0">
                <a:solidFill>
                  <a:schemeClr val="bg1"/>
                </a:solidFill>
              </a:rPr>
              <a:t>(1 Timothy 6)</a:t>
            </a:r>
            <a:endParaRPr lang="en-US" altLang="en-US" sz="3200" dirty="0">
              <a:solidFill>
                <a:schemeClr val="bg1"/>
              </a:solidFill>
            </a:endParaRP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347663" y="871539"/>
            <a:ext cx="11844337" cy="6472235"/>
          </a:xfrm>
        </p:spPr>
        <p:txBody>
          <a:bodyPr>
            <a:normAutofit/>
          </a:bodyPr>
          <a:lstStyle/>
          <a:p>
            <a:pPr>
              <a:spcBef>
                <a:spcPts val="300"/>
              </a:spcBef>
            </a:pPr>
            <a:r>
              <a:rPr lang="en-US" altLang="en-US" sz="3000" b="1" dirty="0">
                <a:solidFill>
                  <a:schemeClr val="bg1"/>
                </a:solidFill>
              </a:rPr>
              <a:t>Timothy must flee the love of material things and pursue righteousness, </a:t>
            </a:r>
            <a:r>
              <a:rPr lang="en-US" altLang="en-US" sz="3000" b="1" dirty="0">
                <a:solidFill>
                  <a:schemeClr val="bg1"/>
                </a:solidFill>
                <a:effectLst>
                  <a:glow rad="228600">
                    <a:schemeClr val="accent2">
                      <a:satMod val="175000"/>
                      <a:alpha val="40000"/>
                    </a:schemeClr>
                  </a:glow>
                </a:effectLst>
              </a:rPr>
              <a:t>godliness, </a:t>
            </a:r>
            <a:r>
              <a:rPr lang="en-US" altLang="en-US" sz="3000" b="1" dirty="0">
                <a:solidFill>
                  <a:schemeClr val="bg1"/>
                </a:solidFill>
              </a:rPr>
              <a:t>faith, love, patience, and gentleness (6:11).</a:t>
            </a:r>
          </a:p>
          <a:p>
            <a:pPr>
              <a:spcBef>
                <a:spcPts val="300"/>
              </a:spcBef>
            </a:pPr>
            <a:r>
              <a:rPr lang="en-US" altLang="en-US" sz="3000" b="1" dirty="0">
                <a:solidFill>
                  <a:schemeClr val="bg1"/>
                </a:solidFill>
              </a:rPr>
              <a:t>He must fight the good fight of faith to lay hold on eternal life (6:12-14; cf. 1:18)</a:t>
            </a:r>
          </a:p>
          <a:p>
            <a:pPr marL="514350" indent="-285750">
              <a:spcBef>
                <a:spcPts val="300"/>
              </a:spcBef>
            </a:pPr>
            <a:r>
              <a:rPr lang="en-US" altLang="en-US" b="1" i="1" dirty="0">
                <a:solidFill>
                  <a:schemeClr val="accent4">
                    <a:lumMod val="60000"/>
                    <a:lumOff val="40000"/>
                  </a:schemeClr>
                </a:solidFill>
              </a:rPr>
              <a:t>This involves being true to his </a:t>
            </a:r>
            <a:r>
              <a:rPr lang="en-US" altLang="en-US" b="1" i="1" dirty="0">
                <a:solidFill>
                  <a:schemeClr val="accent4">
                    <a:lumMod val="60000"/>
                    <a:lumOff val="40000"/>
                  </a:schemeClr>
                </a:solidFill>
                <a:effectLst>
                  <a:glow rad="228600">
                    <a:schemeClr val="accent2">
                      <a:satMod val="175000"/>
                      <a:alpha val="40000"/>
                    </a:schemeClr>
                  </a:glow>
                </a:effectLst>
              </a:rPr>
              <a:t>confession of faith</a:t>
            </a:r>
          </a:p>
          <a:p>
            <a:pPr marL="514350" indent="-285750">
              <a:spcBef>
                <a:spcPts val="300"/>
              </a:spcBef>
            </a:pPr>
            <a:r>
              <a:rPr lang="en-US" altLang="en-US" b="1" i="1" dirty="0">
                <a:solidFill>
                  <a:schemeClr val="accent4">
                    <a:lumMod val="60000"/>
                    <a:lumOff val="40000"/>
                  </a:schemeClr>
                </a:solidFill>
              </a:rPr>
              <a:t>This is the same confession that Jesus witnessed before Pilate.  Namely that </a:t>
            </a:r>
            <a:r>
              <a:rPr lang="en-US" altLang="en-US" b="1" i="1" dirty="0">
                <a:solidFill>
                  <a:schemeClr val="accent4">
                    <a:lumMod val="60000"/>
                    <a:lumOff val="40000"/>
                  </a:schemeClr>
                </a:solidFill>
                <a:effectLst>
                  <a:glow rad="228600">
                    <a:schemeClr val="accent2">
                      <a:satMod val="175000"/>
                      <a:alpha val="40000"/>
                    </a:schemeClr>
                  </a:glow>
                </a:effectLst>
              </a:rPr>
              <a:t>JESUS IS THE KING </a:t>
            </a:r>
            <a:r>
              <a:rPr lang="en-US" altLang="en-US" b="1" i="1" dirty="0">
                <a:solidFill>
                  <a:schemeClr val="accent4">
                    <a:lumMod val="60000"/>
                    <a:lumOff val="40000"/>
                  </a:schemeClr>
                </a:solidFill>
              </a:rPr>
              <a:t>(John 18:37).</a:t>
            </a:r>
          </a:p>
          <a:p>
            <a:pPr marL="514350" indent="-285750">
              <a:spcBef>
                <a:spcPts val="300"/>
              </a:spcBef>
            </a:pPr>
            <a:r>
              <a:rPr lang="en-US" altLang="en-US" b="1" i="1" dirty="0">
                <a:solidFill>
                  <a:schemeClr val="accent4">
                    <a:lumMod val="60000"/>
                    <a:lumOff val="40000"/>
                  </a:schemeClr>
                </a:solidFill>
              </a:rPr>
              <a:t>That fact will be manifested to all in time (6:15-16).</a:t>
            </a:r>
          </a:p>
          <a:p>
            <a:pPr>
              <a:spcBef>
                <a:spcPts val="300"/>
              </a:spcBef>
            </a:pPr>
            <a:r>
              <a:rPr lang="en-US" altLang="en-US" sz="3000" b="1" dirty="0">
                <a:solidFill>
                  <a:schemeClr val="bg1"/>
                </a:solidFill>
              </a:rPr>
              <a:t>Timothy is to command those who are rich to trust in God and use their wealth to do good, that they may gain eternal life (6:17-19</a:t>
            </a:r>
            <a:r>
              <a:rPr lang="en-US" altLang="en-US" sz="3000" b="1">
                <a:solidFill>
                  <a:schemeClr val="bg1"/>
                </a:solidFill>
              </a:rPr>
              <a:t>; Matt. </a:t>
            </a:r>
            <a:r>
              <a:rPr lang="en-US" altLang="en-US" sz="3000" b="1" dirty="0">
                <a:solidFill>
                  <a:schemeClr val="bg1"/>
                </a:solidFill>
              </a:rPr>
              <a:t>6:20).</a:t>
            </a:r>
          </a:p>
          <a:p>
            <a:pPr>
              <a:spcBef>
                <a:spcPts val="300"/>
              </a:spcBef>
            </a:pPr>
            <a:r>
              <a:rPr lang="en-US" altLang="en-US" sz="3000" b="1" dirty="0">
                <a:solidFill>
                  <a:schemeClr val="bg1"/>
                </a:solidFill>
              </a:rPr>
              <a:t>Timothy must </a:t>
            </a:r>
            <a:r>
              <a:rPr lang="en-US" altLang="en-US" sz="3000" b="1" dirty="0">
                <a:solidFill>
                  <a:schemeClr val="bg1"/>
                </a:solidFill>
                <a:effectLst>
                  <a:glow rad="228600">
                    <a:schemeClr val="accent2">
                      <a:satMod val="175000"/>
                      <a:alpha val="40000"/>
                    </a:schemeClr>
                  </a:glow>
                </a:effectLst>
              </a:rPr>
              <a:t>guard </a:t>
            </a:r>
            <a:r>
              <a:rPr lang="en-US" altLang="en-US" sz="3000" b="1" dirty="0">
                <a:solidFill>
                  <a:schemeClr val="bg1"/>
                </a:solidFill>
              </a:rPr>
              <a:t>the gospel of godliness that was entrusted to him </a:t>
            </a:r>
            <a:r>
              <a:rPr lang="en-US" altLang="en-US" sz="3000" b="1" dirty="0">
                <a:solidFill>
                  <a:schemeClr val="bg1"/>
                </a:solidFill>
                <a:effectLst>
                  <a:glow rad="228600">
                    <a:schemeClr val="accent2">
                      <a:satMod val="175000"/>
                      <a:alpha val="40000"/>
                    </a:schemeClr>
                  </a:glow>
                </a:effectLst>
              </a:rPr>
              <a:t>against talk that “sounds smart but really isn’t” </a:t>
            </a:r>
            <a:r>
              <a:rPr lang="en-US" altLang="en-US" sz="3000" b="1" dirty="0">
                <a:solidFill>
                  <a:schemeClr val="bg1"/>
                </a:solidFill>
              </a:rPr>
              <a:t>(6:20-21, CEV).</a:t>
            </a:r>
          </a:p>
          <a:p>
            <a:pPr marL="571500" lvl="1" indent="-342900">
              <a:spcBef>
                <a:spcPts val="300"/>
              </a:spcBef>
            </a:pPr>
            <a:r>
              <a:rPr lang="en-US" altLang="en-US" sz="2800" b="1" i="1" dirty="0">
                <a:solidFill>
                  <a:schemeClr val="accent4">
                    <a:lumMod val="60000"/>
                    <a:lumOff val="40000"/>
                  </a:schemeClr>
                </a:solidFill>
              </a:rPr>
              <a:t>People have lost their faith by believing such talk!!!</a:t>
            </a:r>
          </a:p>
        </p:txBody>
      </p:sp>
    </p:spTree>
    <p:extLst>
      <p:ext uri="{BB962C8B-B14F-4D97-AF65-F5344CB8AC3E}">
        <p14:creationId xmlns:p14="http://schemas.microsoft.com/office/powerpoint/2010/main" val="302673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2451">
                                            <p:txEl>
                                              <p:pRg st="2" end="2"/>
                                            </p:txEl>
                                          </p:spTgt>
                                        </p:tgtEl>
                                        <p:attrNameLst>
                                          <p:attrName>style.visibility</p:attrName>
                                        </p:attrNameLst>
                                      </p:cBhvr>
                                      <p:to>
                                        <p:strVal val="visible"/>
                                      </p:to>
                                    </p:set>
                                    <p:animEffect transition="in" filter="fade">
                                      <p:cBhvr>
                                        <p:cTn id="19" dur="1000"/>
                                        <p:tgtEl>
                                          <p:spTgt spid="232451">
                                            <p:txEl>
                                              <p:pRg st="2" end="2"/>
                                            </p:txEl>
                                          </p:spTgt>
                                        </p:tgtEl>
                                      </p:cBhvr>
                                    </p:animEffect>
                                    <p:anim calcmode="lin" valueType="num">
                                      <p:cBhvr>
                                        <p:cTn id="20"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245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2451">
                                            <p:txEl>
                                              <p:pRg st="3" end="3"/>
                                            </p:txEl>
                                          </p:spTgt>
                                        </p:tgtEl>
                                        <p:attrNameLst>
                                          <p:attrName>style.visibility</p:attrName>
                                        </p:attrNameLst>
                                      </p:cBhvr>
                                      <p:to>
                                        <p:strVal val="visible"/>
                                      </p:to>
                                    </p:set>
                                    <p:animEffect transition="in" filter="fade">
                                      <p:cBhvr>
                                        <p:cTn id="24" dur="1000"/>
                                        <p:tgtEl>
                                          <p:spTgt spid="232451">
                                            <p:txEl>
                                              <p:pRg st="3" end="3"/>
                                            </p:txEl>
                                          </p:spTgt>
                                        </p:tgtEl>
                                      </p:cBhvr>
                                    </p:animEffect>
                                    <p:anim calcmode="lin" valueType="num">
                                      <p:cBhvr>
                                        <p:cTn id="25"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3245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2451">
                                            <p:txEl>
                                              <p:pRg st="4" end="4"/>
                                            </p:txEl>
                                          </p:spTgt>
                                        </p:tgtEl>
                                        <p:attrNameLst>
                                          <p:attrName>style.visibility</p:attrName>
                                        </p:attrNameLst>
                                      </p:cBhvr>
                                      <p:to>
                                        <p:strVal val="visible"/>
                                      </p:to>
                                    </p:set>
                                    <p:animEffect transition="in" filter="fade">
                                      <p:cBhvr>
                                        <p:cTn id="29" dur="1000"/>
                                        <p:tgtEl>
                                          <p:spTgt spid="232451">
                                            <p:txEl>
                                              <p:pRg st="4" end="4"/>
                                            </p:txEl>
                                          </p:spTgt>
                                        </p:tgtEl>
                                      </p:cBhvr>
                                    </p:animEffect>
                                    <p:anim calcmode="lin" valueType="num">
                                      <p:cBhvr>
                                        <p:cTn id="30"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2451">
                                            <p:txEl>
                                              <p:pRg st="5" end="5"/>
                                            </p:txEl>
                                          </p:spTgt>
                                        </p:tgtEl>
                                        <p:attrNameLst>
                                          <p:attrName>style.visibility</p:attrName>
                                        </p:attrNameLst>
                                      </p:cBhvr>
                                      <p:to>
                                        <p:strVal val="visible"/>
                                      </p:to>
                                    </p:set>
                                    <p:animEffect transition="in" filter="fade">
                                      <p:cBhvr>
                                        <p:cTn id="36" dur="1000"/>
                                        <p:tgtEl>
                                          <p:spTgt spid="232451">
                                            <p:txEl>
                                              <p:pRg st="5" end="5"/>
                                            </p:txEl>
                                          </p:spTgt>
                                        </p:tgtEl>
                                      </p:cBhvr>
                                    </p:animEffect>
                                    <p:anim calcmode="lin" valueType="num">
                                      <p:cBhvr>
                                        <p:cTn id="37"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2451">
                                            <p:txEl>
                                              <p:pRg st="6" end="6"/>
                                            </p:txEl>
                                          </p:spTgt>
                                        </p:tgtEl>
                                        <p:attrNameLst>
                                          <p:attrName>style.visibility</p:attrName>
                                        </p:attrNameLst>
                                      </p:cBhvr>
                                      <p:to>
                                        <p:strVal val="visible"/>
                                      </p:to>
                                    </p:set>
                                    <p:animEffect transition="in" filter="fade">
                                      <p:cBhvr>
                                        <p:cTn id="43" dur="1000"/>
                                        <p:tgtEl>
                                          <p:spTgt spid="232451">
                                            <p:txEl>
                                              <p:pRg st="6" end="6"/>
                                            </p:txEl>
                                          </p:spTgt>
                                        </p:tgtEl>
                                      </p:cBhvr>
                                    </p:animEffect>
                                    <p:anim calcmode="lin" valueType="num">
                                      <p:cBhvr>
                                        <p:cTn id="44"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2451">
                                            <p:txEl>
                                              <p:pRg st="7" end="7"/>
                                            </p:txEl>
                                          </p:spTgt>
                                        </p:tgtEl>
                                        <p:attrNameLst>
                                          <p:attrName>style.visibility</p:attrName>
                                        </p:attrNameLst>
                                      </p:cBhvr>
                                      <p:to>
                                        <p:strVal val="visible"/>
                                      </p:to>
                                    </p:set>
                                    <p:animEffect transition="in" filter="fade">
                                      <p:cBhvr>
                                        <p:cTn id="50" dur="1000"/>
                                        <p:tgtEl>
                                          <p:spTgt spid="232451">
                                            <p:txEl>
                                              <p:pRg st="7" end="7"/>
                                            </p:txEl>
                                          </p:spTgt>
                                        </p:tgtEl>
                                      </p:cBhvr>
                                    </p:animEffect>
                                    <p:anim calcmode="lin" valueType="num">
                                      <p:cBhvr>
                                        <p:cTn id="51"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437495" cy="5804703"/>
          </a:xfrm>
        </p:spPr>
        <p:txBody>
          <a:bodyPr>
            <a:normAutofit/>
          </a:bodyPr>
          <a:lstStyle/>
          <a:p>
            <a:r>
              <a:rPr lang="en-US" sz="3200" b="1" dirty="0">
                <a:solidFill>
                  <a:schemeClr val="bg1"/>
                </a:solidFill>
                <a:effectLst/>
              </a:rPr>
              <a:t>Some will depart from the faith.</a:t>
            </a:r>
          </a:p>
          <a:p>
            <a:r>
              <a:rPr lang="en-US" sz="3200" b="1" dirty="0">
                <a:solidFill>
                  <a:schemeClr val="bg1"/>
                </a:solidFill>
              </a:rPr>
              <a:t>A good minister of the gospel will teach sound doctrine and live it as an example for others.</a:t>
            </a:r>
            <a:endParaRPr lang="en-US" sz="3200" b="1" dirty="0">
              <a:solidFill>
                <a:schemeClr val="bg1"/>
              </a:solidFill>
              <a:effectLst>
                <a:glow rad="228600">
                  <a:schemeClr val="accent2">
                    <a:satMod val="175000"/>
                    <a:alpha val="40000"/>
                  </a:schemeClr>
                </a:glow>
              </a:effectLst>
            </a:endParaRPr>
          </a:p>
          <a:p>
            <a:r>
              <a:rPr lang="en-US" sz="3200" b="1" dirty="0">
                <a:solidFill>
                  <a:schemeClr val="bg1"/>
                </a:solidFill>
                <a:effectLst/>
              </a:rPr>
              <a:t>In God’s house, we must treat one another with loving respect as family members. </a:t>
            </a:r>
          </a:p>
          <a:p>
            <a:r>
              <a:rPr lang="en-US" sz="3200" b="1" dirty="0">
                <a:solidFill>
                  <a:schemeClr val="bg1"/>
                </a:solidFill>
                <a:effectLst/>
              </a:rPr>
              <a:t>Widows should be honored and cared for by their families or by the church if needed.</a:t>
            </a:r>
          </a:p>
          <a:p>
            <a:r>
              <a:rPr lang="en-US" sz="3200" b="1" dirty="0">
                <a:solidFill>
                  <a:schemeClr val="bg1"/>
                </a:solidFill>
              </a:rPr>
              <a:t>Elders must be honored and treated with the utmost respect.</a:t>
            </a:r>
          </a:p>
          <a:p>
            <a:r>
              <a:rPr lang="en-US" sz="3200" b="1" dirty="0">
                <a:solidFill>
                  <a:schemeClr val="bg1"/>
                </a:solidFill>
              </a:rPr>
              <a:t>We must pursue godliness and not wealth or material gain; </a:t>
            </a:r>
            <a:r>
              <a:rPr lang="en-US" sz="3200" b="1" dirty="0">
                <a:solidFill>
                  <a:schemeClr val="bg1"/>
                </a:solidFill>
                <a:effectLst>
                  <a:glow rad="228600">
                    <a:schemeClr val="accent2">
                      <a:satMod val="175000"/>
                      <a:alpha val="40000"/>
                    </a:schemeClr>
                  </a:glow>
                </a:effectLst>
              </a:rPr>
              <a:t>godliness with contentment </a:t>
            </a:r>
            <a:r>
              <a:rPr lang="en-US" sz="3200" b="1" dirty="0">
                <a:solidFill>
                  <a:schemeClr val="bg1"/>
                </a:solidFill>
              </a:rPr>
              <a:t>is great gain!</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ffectLst/>
            </a:endParaRPr>
          </a:p>
          <a:p>
            <a:endParaRPr lang="en-US" dirty="0"/>
          </a:p>
        </p:txBody>
      </p:sp>
    </p:spTree>
    <p:extLst>
      <p:ext uri="{BB962C8B-B14F-4D97-AF65-F5344CB8AC3E}">
        <p14:creationId xmlns:p14="http://schemas.microsoft.com/office/powerpoint/2010/main" val="308231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20674</TotalTime>
  <Words>2060</Words>
  <Application>Microsoft Office PowerPoint</Application>
  <PresentationFormat>Widescreen</PresentationFormat>
  <Paragraphs>120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Constantia</vt:lpstr>
      <vt:lpstr>Franklin Gothic Book</vt:lpstr>
      <vt:lpstr>Office Theme</vt:lpstr>
      <vt:lpstr>Studies in the Epistles</vt:lpstr>
      <vt:lpstr>Outline of 1 Timothy</vt:lpstr>
      <vt:lpstr>Guarding Against Departing from the Faith         (1 Timothy 4)</vt:lpstr>
      <vt:lpstr>Guarding Against Departing from the Faith         (1 Timothy 4)</vt:lpstr>
      <vt:lpstr>Dealing with the Family of God (1 Timothy 5)</vt:lpstr>
      <vt:lpstr>Dealing with the Family of God (1 Timothy 5)</vt:lpstr>
      <vt:lpstr>Focus on the Gain of Godliness (1 Timothy 6)</vt:lpstr>
      <vt:lpstr>Focus on the Gain of Godliness (1 Timothy 6)</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507</cp:revision>
  <cp:lastPrinted>2022-05-10T20:57:10Z</cp:lastPrinted>
  <dcterms:created xsi:type="dcterms:W3CDTF">2021-08-25T18:02:30Z</dcterms:created>
  <dcterms:modified xsi:type="dcterms:W3CDTF">2022-05-11T21:42:28Z</dcterms:modified>
</cp:coreProperties>
</file>